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8288000" cy="10287000"/>
  <p:notesSz cx="6858000" cy="9144000"/>
  <p:embeddedFontLst>
    <p:embeddedFont>
      <p:font typeface="Childos Arabic" panose="020B0604020202020204" charset="-78"/>
      <p:regular r:id="rId23"/>
    </p:embeddedFont>
    <p:embeddedFont>
      <p:font typeface="Childos Arabic Bold" panose="020B0604020202020204" charset="-78"/>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3" d="100"/>
          <a:sy n="43" d="100"/>
        </p:scale>
        <p:origin x="737" y="2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31.03.2025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62.sv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56.svg"/><Relationship Id="rId3" Type="http://schemas.openxmlformats.org/officeDocument/2006/relationships/image" Target="../media/image42.svg"/><Relationship Id="rId7" Type="http://schemas.openxmlformats.org/officeDocument/2006/relationships/image" Target="../media/image52.svg"/><Relationship Id="rId12" Type="http://schemas.openxmlformats.org/officeDocument/2006/relationships/image" Target="../media/image55.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51.png"/><Relationship Id="rId11" Type="http://schemas.openxmlformats.org/officeDocument/2006/relationships/image" Target="../media/image54.svg"/><Relationship Id="rId5" Type="http://schemas.openxmlformats.org/officeDocument/2006/relationships/image" Target="../media/image44.svg"/><Relationship Id="rId10" Type="http://schemas.openxmlformats.org/officeDocument/2006/relationships/image" Target="../media/image53.png"/><Relationship Id="rId4" Type="http://schemas.openxmlformats.org/officeDocument/2006/relationships/image" Target="../media/image43.png"/><Relationship Id="rId9" Type="http://schemas.openxmlformats.org/officeDocument/2006/relationships/image" Target="../media/image34.svg"/><Relationship Id="rId1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44.svg"/><Relationship Id="rId13" Type="http://schemas.openxmlformats.org/officeDocument/2006/relationships/image" Target="../media/image66.png"/><Relationship Id="rId3" Type="http://schemas.openxmlformats.org/officeDocument/2006/relationships/image" Target="../media/image57.png"/><Relationship Id="rId7" Type="http://schemas.openxmlformats.org/officeDocument/2006/relationships/image" Target="../media/image43.png"/><Relationship Id="rId12"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0.svg"/><Relationship Id="rId11" Type="http://schemas.openxmlformats.org/officeDocument/2006/relationships/image" Target="../media/image9.png"/><Relationship Id="rId5" Type="http://schemas.openxmlformats.org/officeDocument/2006/relationships/image" Target="../media/image39.png"/><Relationship Id="rId10" Type="http://schemas.openxmlformats.org/officeDocument/2006/relationships/image" Target="../media/image8.svg"/><Relationship Id="rId4" Type="http://schemas.openxmlformats.org/officeDocument/2006/relationships/image" Target="../media/image58.svg"/><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64.svg"/></Relationships>
</file>

<file path=ppt/slides/_rels/slide14.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3.png"/><Relationship Id="rId7"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8.svg"/><Relationship Id="rId11" Type="http://schemas.openxmlformats.org/officeDocument/2006/relationships/image" Target="../media/image68.png"/><Relationship Id="rId5" Type="http://schemas.openxmlformats.org/officeDocument/2006/relationships/image" Target="../media/image57.png"/><Relationship Id="rId10" Type="http://schemas.openxmlformats.org/officeDocument/2006/relationships/image" Target="../media/image9.png"/><Relationship Id="rId4" Type="http://schemas.openxmlformats.org/officeDocument/2006/relationships/image" Target="../media/image34.svg"/><Relationship Id="rId9" Type="http://schemas.openxmlformats.org/officeDocument/2006/relationships/image" Target="../media/image67.png"/></Relationships>
</file>

<file path=ppt/slides/_rels/slide1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69.png"/><Relationship Id="rId7"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4.svg"/><Relationship Id="rId11" Type="http://schemas.openxmlformats.org/officeDocument/2006/relationships/image" Target="../media/image9.png"/><Relationship Id="rId5" Type="http://schemas.openxmlformats.org/officeDocument/2006/relationships/image" Target="../media/image33.png"/><Relationship Id="rId10" Type="http://schemas.openxmlformats.org/officeDocument/2006/relationships/image" Target="../media/image64.svg"/><Relationship Id="rId4" Type="http://schemas.openxmlformats.org/officeDocument/2006/relationships/image" Target="../media/image70.svg"/><Relationship Id="rId9" Type="http://schemas.openxmlformats.org/officeDocument/2006/relationships/image" Target="../media/image63.png"/></Relationships>
</file>

<file path=ppt/slides/_rels/slide16.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41.png"/><Relationship Id="rId7" Type="http://schemas.openxmlformats.org/officeDocument/2006/relationships/image" Target="../media/image7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0.svg"/><Relationship Id="rId11" Type="http://schemas.openxmlformats.org/officeDocument/2006/relationships/image" Target="../media/image9.png"/><Relationship Id="rId5" Type="http://schemas.openxmlformats.org/officeDocument/2006/relationships/image" Target="../media/image39.png"/><Relationship Id="rId10" Type="http://schemas.openxmlformats.org/officeDocument/2006/relationships/image" Target="../media/image74.svg"/><Relationship Id="rId4" Type="http://schemas.openxmlformats.org/officeDocument/2006/relationships/image" Target="../media/image42.svg"/><Relationship Id="rId9" Type="http://schemas.openxmlformats.org/officeDocument/2006/relationships/image" Target="../media/image73.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76.sv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9.png"/><Relationship Id="rId4" Type="http://schemas.openxmlformats.org/officeDocument/2006/relationships/image" Target="../media/image42.sv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76.sv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9.png"/><Relationship Id="rId4" Type="http://schemas.openxmlformats.org/officeDocument/2006/relationships/image" Target="../media/image42.svg"/></Relationships>
</file>

<file path=ppt/slides/_rels/slide19.xml.rels><?xml version="1.0" encoding="UTF-8" standalone="yes"?>
<Relationships xmlns="http://schemas.openxmlformats.org/package/2006/relationships"><Relationship Id="rId8" Type="http://schemas.openxmlformats.org/officeDocument/2006/relationships/image" Target="../media/image80.svg"/><Relationship Id="rId13" Type="http://schemas.openxmlformats.org/officeDocument/2006/relationships/image" Target="../media/image53.png"/><Relationship Id="rId3" Type="http://schemas.openxmlformats.org/officeDocument/2006/relationships/image" Target="../media/image41.png"/><Relationship Id="rId7" Type="http://schemas.openxmlformats.org/officeDocument/2006/relationships/image" Target="../media/image79.png"/><Relationship Id="rId12" Type="http://schemas.openxmlformats.org/officeDocument/2006/relationships/image" Target="../media/image84.svg"/><Relationship Id="rId17" Type="http://schemas.openxmlformats.org/officeDocument/2006/relationships/image" Target="../media/image9.png"/><Relationship Id="rId2" Type="http://schemas.openxmlformats.org/officeDocument/2006/relationships/notesSlide" Target="../notesSlides/notesSlide14.xml"/><Relationship Id="rId16" Type="http://schemas.openxmlformats.org/officeDocument/2006/relationships/image" Target="../media/image62.svg"/><Relationship Id="rId1" Type="http://schemas.openxmlformats.org/officeDocument/2006/relationships/slideLayout" Target="../slideLayouts/slideLayout7.xml"/><Relationship Id="rId6" Type="http://schemas.openxmlformats.org/officeDocument/2006/relationships/image" Target="../media/image78.svg"/><Relationship Id="rId11" Type="http://schemas.openxmlformats.org/officeDocument/2006/relationships/image" Target="../media/image83.png"/><Relationship Id="rId5" Type="http://schemas.openxmlformats.org/officeDocument/2006/relationships/image" Target="../media/image77.png"/><Relationship Id="rId15" Type="http://schemas.openxmlformats.org/officeDocument/2006/relationships/image" Target="../media/image61.png"/><Relationship Id="rId10" Type="http://schemas.openxmlformats.org/officeDocument/2006/relationships/image" Target="../media/image82.svg"/><Relationship Id="rId4" Type="http://schemas.openxmlformats.org/officeDocument/2006/relationships/image" Target="../media/image42.svg"/><Relationship Id="rId9" Type="http://schemas.openxmlformats.org/officeDocument/2006/relationships/image" Target="../media/image81.png"/><Relationship Id="rId14" Type="http://schemas.openxmlformats.org/officeDocument/2006/relationships/image" Target="../media/image54.sv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4.sv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3.svg"/></Relationships>
</file>

<file path=ppt/slides/_rels/slide2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86.svg"/><Relationship Id="rId7" Type="http://schemas.openxmlformats.org/officeDocument/2006/relationships/image" Target="../media/image54.svg"/><Relationship Id="rId2" Type="http://schemas.openxmlformats.org/officeDocument/2006/relationships/image" Target="../media/image85.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svg"/><Relationship Id="rId10" Type="http://schemas.openxmlformats.org/officeDocument/2006/relationships/image" Target="../media/image9.png"/><Relationship Id="rId4" Type="http://schemas.openxmlformats.org/officeDocument/2006/relationships/image" Target="../media/image51.png"/><Relationship Id="rId9" Type="http://schemas.openxmlformats.org/officeDocument/2006/relationships/image" Target="../media/image62.sv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3" Type="http://schemas.openxmlformats.org/officeDocument/2006/relationships/image" Target="../media/image16.svg"/><Relationship Id="rId7" Type="http://schemas.openxmlformats.org/officeDocument/2006/relationships/image" Target="../media/image20.svg"/><Relationship Id="rId12" Type="http://schemas.openxmlformats.org/officeDocument/2006/relationships/image" Target="../media/image25.png"/><Relationship Id="rId2" Type="http://schemas.openxmlformats.org/officeDocument/2006/relationships/image" Target="../media/image15.png"/><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5" Type="http://schemas.openxmlformats.org/officeDocument/2006/relationships/image" Target="../media/image2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 Id="rId14" Type="http://schemas.openxmlformats.org/officeDocument/2006/relationships/image" Target="../media/image27.png"/></Relationships>
</file>

<file path=ppt/slides/_rels/slide4.xml.rels><?xml version="1.0" encoding="UTF-8" standalone="yes"?>
<Relationships xmlns="http://schemas.openxmlformats.org/package/2006/relationships"><Relationship Id="rId8" Type="http://schemas.openxmlformats.org/officeDocument/2006/relationships/image" Target="../media/image34.svg"/><Relationship Id="rId13" Type="http://schemas.openxmlformats.org/officeDocument/2006/relationships/image" Target="../media/image1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slides/_rels/slide5.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4.sv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44.svg"/><Relationship Id="rId13" Type="http://schemas.openxmlformats.org/officeDocument/2006/relationships/image" Target="../media/image14.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2.sv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svg"/><Relationship Id="rId4" Type="http://schemas.openxmlformats.org/officeDocument/2006/relationships/image" Target="../media/image40.svg"/><Relationship Id="rId9" Type="http://schemas.openxmlformats.org/officeDocument/2006/relationships/image" Target="../media/image45.png"/></Relationships>
</file>

<file path=ppt/slides/_rels/slide7.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49.png"/><Relationship Id="rId7"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0.svg"/><Relationship Id="rId11" Type="http://schemas.openxmlformats.org/officeDocument/2006/relationships/image" Target="../media/image14.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50.svg"/><Relationship Id="rId9" Type="http://schemas.openxmlformats.org/officeDocument/2006/relationships/image" Target="../media/image43.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56.svg"/><Relationship Id="rId3" Type="http://schemas.openxmlformats.org/officeDocument/2006/relationships/image" Target="../media/image42.svg"/><Relationship Id="rId7" Type="http://schemas.openxmlformats.org/officeDocument/2006/relationships/image" Target="../media/image52.svg"/><Relationship Id="rId12" Type="http://schemas.openxmlformats.org/officeDocument/2006/relationships/image" Target="../media/image55.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51.png"/><Relationship Id="rId11" Type="http://schemas.openxmlformats.org/officeDocument/2006/relationships/image" Target="../media/image54.svg"/><Relationship Id="rId5" Type="http://schemas.openxmlformats.org/officeDocument/2006/relationships/image" Target="../media/image44.svg"/><Relationship Id="rId10" Type="http://schemas.openxmlformats.org/officeDocument/2006/relationships/image" Target="../media/image53.png"/><Relationship Id="rId4" Type="http://schemas.openxmlformats.org/officeDocument/2006/relationships/image" Target="../media/image43.png"/><Relationship Id="rId9" Type="http://schemas.openxmlformats.org/officeDocument/2006/relationships/image" Target="../media/image34.svg"/><Relationship Id="rId1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7.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0.svg"/><Relationship Id="rId11" Type="http://schemas.openxmlformats.org/officeDocument/2006/relationships/image" Target="../media/image60.png"/><Relationship Id="rId5" Type="http://schemas.openxmlformats.org/officeDocument/2006/relationships/image" Target="../media/image39.png"/><Relationship Id="rId10" Type="http://schemas.openxmlformats.org/officeDocument/2006/relationships/image" Target="../media/image59.png"/><Relationship Id="rId4" Type="http://schemas.openxmlformats.org/officeDocument/2006/relationships/image" Target="../media/image58.sv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BDFAB"/>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flipH="1" flipV="1">
            <a:off x="15424605" y="6961484"/>
            <a:ext cx="2689702" cy="3527478"/>
          </a:xfrm>
          <a:custGeom>
            <a:avLst/>
            <a:gdLst/>
            <a:ahLst/>
            <a:cxnLst/>
            <a:rect l="l" t="t" r="r" b="b"/>
            <a:pathLst>
              <a:path w="2689702" h="3527478">
                <a:moveTo>
                  <a:pt x="2689702" y="3527478"/>
                </a:moveTo>
                <a:lnTo>
                  <a:pt x="0" y="3527478"/>
                </a:lnTo>
                <a:lnTo>
                  <a:pt x="0" y="0"/>
                </a:lnTo>
                <a:lnTo>
                  <a:pt x="2689702" y="0"/>
                </a:lnTo>
                <a:lnTo>
                  <a:pt x="2689702" y="3527478"/>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Freeform 6"/>
          <p:cNvSpPr/>
          <p:nvPr/>
        </p:nvSpPr>
        <p:spPr>
          <a:xfrm>
            <a:off x="15548634" y="7049031"/>
            <a:ext cx="3204646" cy="3192993"/>
          </a:xfrm>
          <a:custGeom>
            <a:avLst/>
            <a:gdLst/>
            <a:ahLst/>
            <a:cxnLst/>
            <a:rect l="l" t="t" r="r" b="b"/>
            <a:pathLst>
              <a:path w="3204646" h="3192993">
                <a:moveTo>
                  <a:pt x="0" y="0"/>
                </a:moveTo>
                <a:lnTo>
                  <a:pt x="3204646" y="0"/>
                </a:lnTo>
                <a:lnTo>
                  <a:pt x="3204646" y="3192992"/>
                </a:lnTo>
                <a:lnTo>
                  <a:pt x="0" y="319299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Freeform 7"/>
          <p:cNvSpPr/>
          <p:nvPr/>
        </p:nvSpPr>
        <p:spPr>
          <a:xfrm>
            <a:off x="4380241" y="6012276"/>
            <a:ext cx="8982870" cy="2930661"/>
          </a:xfrm>
          <a:custGeom>
            <a:avLst/>
            <a:gdLst/>
            <a:ahLst/>
            <a:cxnLst/>
            <a:rect l="l" t="t" r="r" b="b"/>
            <a:pathLst>
              <a:path w="8982870" h="2930661">
                <a:moveTo>
                  <a:pt x="0" y="0"/>
                </a:moveTo>
                <a:lnTo>
                  <a:pt x="8982870" y="0"/>
                </a:lnTo>
                <a:lnTo>
                  <a:pt x="8982870" y="2930661"/>
                </a:lnTo>
                <a:lnTo>
                  <a:pt x="0" y="2930661"/>
                </a:lnTo>
                <a:lnTo>
                  <a:pt x="0" y="0"/>
                </a:lnTo>
                <a:close/>
              </a:path>
            </a:pathLst>
          </a:custGeom>
          <a:blipFill>
            <a:blip r:embed="rId10"/>
            <a:stretch>
              <a:fillRect/>
            </a:stretch>
          </a:blipFill>
        </p:spPr>
        <p:txBody>
          <a:bodyPr/>
          <a:lstStyle/>
          <a:p>
            <a:endParaRPr lang="en-CA"/>
          </a:p>
        </p:txBody>
      </p:sp>
      <p:grpSp>
        <p:nvGrpSpPr>
          <p:cNvPr id="8" name="Group 8"/>
          <p:cNvGrpSpPr/>
          <p:nvPr/>
        </p:nvGrpSpPr>
        <p:grpSpPr>
          <a:xfrm>
            <a:off x="3105598" y="2357357"/>
            <a:ext cx="11532157" cy="3200788"/>
            <a:chOff x="0" y="0"/>
            <a:chExt cx="12749821" cy="3538754"/>
          </a:xfrm>
        </p:grpSpPr>
        <p:sp>
          <p:nvSpPr>
            <p:cNvPr id="9" name="Freeform 9"/>
            <p:cNvSpPr/>
            <p:nvPr/>
          </p:nvSpPr>
          <p:spPr>
            <a:xfrm>
              <a:off x="0" y="0"/>
              <a:ext cx="12749821" cy="3538754"/>
            </a:xfrm>
            <a:custGeom>
              <a:avLst/>
              <a:gdLst/>
              <a:ahLst/>
              <a:cxnLst/>
              <a:rect l="l" t="t" r="r" b="b"/>
              <a:pathLst>
                <a:path w="12749821" h="3538754">
                  <a:moveTo>
                    <a:pt x="12625360" y="3538754"/>
                  </a:moveTo>
                  <a:lnTo>
                    <a:pt x="124460" y="3538754"/>
                  </a:lnTo>
                  <a:cubicBezTo>
                    <a:pt x="55880" y="3538754"/>
                    <a:pt x="0" y="3482874"/>
                    <a:pt x="0" y="3414294"/>
                  </a:cubicBezTo>
                  <a:lnTo>
                    <a:pt x="0" y="124460"/>
                  </a:lnTo>
                  <a:cubicBezTo>
                    <a:pt x="0" y="55880"/>
                    <a:pt x="55880" y="0"/>
                    <a:pt x="124460" y="0"/>
                  </a:cubicBezTo>
                  <a:lnTo>
                    <a:pt x="12625360" y="0"/>
                  </a:lnTo>
                  <a:cubicBezTo>
                    <a:pt x="12693941" y="0"/>
                    <a:pt x="12749821" y="55880"/>
                    <a:pt x="12749821" y="124460"/>
                  </a:cubicBezTo>
                  <a:lnTo>
                    <a:pt x="12749821" y="3414294"/>
                  </a:lnTo>
                  <a:cubicBezTo>
                    <a:pt x="12749821" y="3482874"/>
                    <a:pt x="12693941" y="3538754"/>
                    <a:pt x="12625360" y="3538754"/>
                  </a:cubicBezTo>
                  <a:close/>
                </a:path>
              </a:pathLst>
            </a:custGeom>
            <a:solidFill>
              <a:srgbClr val="DEF4D1"/>
            </a:solidFill>
          </p:spPr>
          <p:txBody>
            <a:bodyPr/>
            <a:lstStyle/>
            <a:p>
              <a:endParaRPr lang="en-CA"/>
            </a:p>
          </p:txBody>
        </p:sp>
      </p:grpSp>
      <p:sp>
        <p:nvSpPr>
          <p:cNvPr id="10" name="TextBox 10"/>
          <p:cNvSpPr txBox="1"/>
          <p:nvPr/>
        </p:nvSpPr>
        <p:spPr>
          <a:xfrm rot="-3486">
            <a:off x="3491591" y="2484929"/>
            <a:ext cx="10760055" cy="2832100"/>
          </a:xfrm>
          <a:prstGeom prst="rect">
            <a:avLst/>
          </a:prstGeom>
        </p:spPr>
        <p:txBody>
          <a:bodyPr lIns="0" tIns="0" rIns="0" bIns="0" rtlCol="0" anchor="t">
            <a:spAutoFit/>
          </a:bodyPr>
          <a:lstStyle/>
          <a:p>
            <a:pPr algn="ctr">
              <a:lnSpc>
                <a:spcPts val="5599"/>
              </a:lnSpc>
              <a:spcBef>
                <a:spcPct val="0"/>
              </a:spcBef>
            </a:pPr>
            <a:r>
              <a:rPr lang="en-US" sz="3999" spc="19">
                <a:solidFill>
                  <a:srgbClr val="0D3700"/>
                </a:solidFill>
                <a:latin typeface="Childos Arabic"/>
                <a:ea typeface="Childos Arabic"/>
                <a:cs typeface="Childos Arabic"/>
                <a:sym typeface="Childos Arabic"/>
              </a:rPr>
              <a:t>Teacher Powerpoint Supports for the Sexuality Education Components of the CCQ (Culture &amp; Citizenship of Quebec) Programme produced and distributed by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15309818" y="7319648"/>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TextBox 3"/>
          <p:cNvSpPr txBox="1"/>
          <p:nvPr/>
        </p:nvSpPr>
        <p:spPr>
          <a:xfrm rot="-3486">
            <a:off x="1740685" y="275143"/>
            <a:ext cx="14656386" cy="918211"/>
          </a:xfrm>
          <a:prstGeom prst="rect">
            <a:avLst/>
          </a:prstGeom>
        </p:spPr>
        <p:txBody>
          <a:bodyPr lIns="0" tIns="0" rIns="0" bIns="0" rtlCol="0" anchor="t">
            <a:spAutoFit/>
          </a:bodyPr>
          <a:lstStyle/>
          <a:p>
            <a:pPr algn="ctr">
              <a:lnSpc>
                <a:spcPts val="7139"/>
              </a:lnSpc>
              <a:spcBef>
                <a:spcPct val="0"/>
              </a:spcBef>
            </a:pPr>
            <a:r>
              <a:rPr lang="en-US" sz="5099">
                <a:solidFill>
                  <a:srgbClr val="0D3700"/>
                </a:solidFill>
                <a:latin typeface="Childos Arabic"/>
                <a:ea typeface="Childos Arabic"/>
                <a:cs typeface="Childos Arabic"/>
                <a:sym typeface="Childos Arabic"/>
              </a:rPr>
              <a:t>Functions of the internal and external sexual organs</a:t>
            </a:r>
          </a:p>
        </p:txBody>
      </p:sp>
      <p:sp>
        <p:nvSpPr>
          <p:cNvPr id="4" name="Freeform 4"/>
          <p:cNvSpPr/>
          <p:nvPr/>
        </p:nvSpPr>
        <p:spPr>
          <a:xfrm>
            <a:off x="675587" y="1388817"/>
            <a:ext cx="16729974" cy="8364987"/>
          </a:xfrm>
          <a:custGeom>
            <a:avLst/>
            <a:gdLst/>
            <a:ahLst/>
            <a:cxnLst/>
            <a:rect l="l" t="t" r="r" b="b"/>
            <a:pathLst>
              <a:path w="16729974" h="8364987">
                <a:moveTo>
                  <a:pt x="0" y="0"/>
                </a:moveTo>
                <a:lnTo>
                  <a:pt x="16729974" y="0"/>
                </a:lnTo>
                <a:lnTo>
                  <a:pt x="16729974" y="8364987"/>
                </a:lnTo>
                <a:lnTo>
                  <a:pt x="0" y="836498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5" name="TextBox 5"/>
          <p:cNvSpPr txBox="1"/>
          <p:nvPr/>
        </p:nvSpPr>
        <p:spPr>
          <a:xfrm>
            <a:off x="1028700" y="1511219"/>
            <a:ext cx="16230600" cy="8242585"/>
          </a:xfrm>
          <a:prstGeom prst="rect">
            <a:avLst/>
          </a:prstGeom>
        </p:spPr>
        <p:txBody>
          <a:bodyPr lIns="0" tIns="0" rIns="0" bIns="0" rtlCol="0" anchor="t">
            <a:spAutoFit/>
          </a:bodyPr>
          <a:lstStyle/>
          <a:p>
            <a:pPr algn="l">
              <a:lnSpc>
                <a:spcPts val="3861"/>
              </a:lnSpc>
              <a:spcBef>
                <a:spcPct val="0"/>
              </a:spcBef>
            </a:pPr>
            <a:r>
              <a:rPr lang="en-US" sz="3861" b="1">
                <a:solidFill>
                  <a:srgbClr val="0C300B"/>
                </a:solidFill>
                <a:latin typeface="Childos Arabic Bold"/>
                <a:ea typeface="Childos Arabic Bold"/>
                <a:cs typeface="Childos Arabic Bold"/>
                <a:sym typeface="Childos Arabic Bold"/>
              </a:rPr>
              <a:t>Penis:</a:t>
            </a:r>
            <a:r>
              <a:rPr lang="en-US" sz="3861">
                <a:solidFill>
                  <a:srgbClr val="0C300B"/>
                </a:solidFill>
                <a:latin typeface="Childos Arabic"/>
                <a:ea typeface="Childos Arabic"/>
                <a:cs typeface="Childos Arabic"/>
                <a:sym typeface="Childos Arabic"/>
              </a:rPr>
              <a:t> Sexual organ where the urethra is.</a:t>
            </a:r>
          </a:p>
          <a:p>
            <a:pPr algn="l">
              <a:lnSpc>
                <a:spcPts val="3861"/>
              </a:lnSpc>
              <a:spcBef>
                <a:spcPct val="0"/>
              </a:spcBef>
            </a:pPr>
            <a:endParaRPr lang="en-US" sz="3861">
              <a:solidFill>
                <a:srgbClr val="0C300B"/>
              </a:solidFill>
              <a:latin typeface="Childos Arabic"/>
              <a:ea typeface="Childos Arabic"/>
              <a:cs typeface="Childos Arabic"/>
              <a:sym typeface="Childos Arabic"/>
            </a:endParaRPr>
          </a:p>
          <a:p>
            <a:pPr algn="l">
              <a:lnSpc>
                <a:spcPts val="3861"/>
              </a:lnSpc>
              <a:spcBef>
                <a:spcPct val="0"/>
              </a:spcBef>
            </a:pPr>
            <a:r>
              <a:rPr lang="en-US" sz="3861" b="1">
                <a:solidFill>
                  <a:srgbClr val="0C300B"/>
                </a:solidFill>
                <a:latin typeface="Childos Arabic Bold"/>
                <a:ea typeface="Childos Arabic Bold"/>
                <a:cs typeface="Childos Arabic Bold"/>
                <a:sym typeface="Childos Arabic Bold"/>
              </a:rPr>
              <a:t>Urethra: </a:t>
            </a:r>
            <a:r>
              <a:rPr lang="en-US" sz="3861">
                <a:solidFill>
                  <a:srgbClr val="0C300B"/>
                </a:solidFill>
                <a:latin typeface="Childos Arabic"/>
                <a:ea typeface="Childos Arabic"/>
                <a:cs typeface="Childos Arabic"/>
                <a:sym typeface="Childos Arabic"/>
              </a:rPr>
              <a:t>The penis has a small hole at the tip (called the urethra). The urethra allows urine to come out. It also allows an adult to deposit the sperms that will meet the egg in the vagina to make a baby. </a:t>
            </a:r>
          </a:p>
          <a:p>
            <a:pPr algn="l">
              <a:lnSpc>
                <a:spcPts val="3861"/>
              </a:lnSpc>
              <a:spcBef>
                <a:spcPct val="0"/>
              </a:spcBef>
            </a:pPr>
            <a:endParaRPr lang="en-US" sz="3861">
              <a:solidFill>
                <a:srgbClr val="0C300B"/>
              </a:solidFill>
              <a:latin typeface="Childos Arabic"/>
              <a:ea typeface="Childos Arabic"/>
              <a:cs typeface="Childos Arabic"/>
              <a:sym typeface="Childos Arabic"/>
            </a:endParaRPr>
          </a:p>
          <a:p>
            <a:pPr algn="l">
              <a:lnSpc>
                <a:spcPts val="3861"/>
              </a:lnSpc>
              <a:spcBef>
                <a:spcPct val="0"/>
              </a:spcBef>
            </a:pPr>
            <a:r>
              <a:rPr lang="en-US" sz="3861" b="1">
                <a:solidFill>
                  <a:srgbClr val="0C300B"/>
                </a:solidFill>
                <a:latin typeface="Childos Arabic Bold"/>
                <a:ea typeface="Childos Arabic Bold"/>
                <a:cs typeface="Childos Arabic Bold"/>
                <a:sym typeface="Childos Arabic Bold"/>
              </a:rPr>
              <a:t>Glans:</a:t>
            </a:r>
            <a:r>
              <a:rPr lang="en-US" sz="3861">
                <a:solidFill>
                  <a:srgbClr val="0C300B"/>
                </a:solidFill>
                <a:latin typeface="Childos Arabic"/>
                <a:ea typeface="Childos Arabic"/>
                <a:cs typeface="Childos Arabic"/>
                <a:sym typeface="Childos Arabic"/>
              </a:rPr>
              <a:t> The tip of the penis.</a:t>
            </a:r>
          </a:p>
          <a:p>
            <a:pPr algn="l">
              <a:lnSpc>
                <a:spcPts val="3861"/>
              </a:lnSpc>
              <a:spcBef>
                <a:spcPct val="0"/>
              </a:spcBef>
            </a:pPr>
            <a:endParaRPr lang="en-US" sz="3861">
              <a:solidFill>
                <a:srgbClr val="0C300B"/>
              </a:solidFill>
              <a:latin typeface="Childos Arabic"/>
              <a:ea typeface="Childos Arabic"/>
              <a:cs typeface="Childos Arabic"/>
              <a:sym typeface="Childos Arabic"/>
            </a:endParaRPr>
          </a:p>
          <a:p>
            <a:pPr algn="l">
              <a:lnSpc>
                <a:spcPts val="3861"/>
              </a:lnSpc>
              <a:spcBef>
                <a:spcPct val="0"/>
              </a:spcBef>
            </a:pPr>
            <a:r>
              <a:rPr lang="en-US" sz="3861" b="1">
                <a:solidFill>
                  <a:srgbClr val="0C300B"/>
                </a:solidFill>
                <a:latin typeface="Childos Arabic Bold"/>
                <a:ea typeface="Childos Arabic Bold"/>
                <a:cs typeface="Childos Arabic Bold"/>
                <a:sym typeface="Childos Arabic Bold"/>
              </a:rPr>
              <a:t>Foreskin</a:t>
            </a:r>
            <a:r>
              <a:rPr lang="en-US" sz="3861">
                <a:solidFill>
                  <a:srgbClr val="0C300B"/>
                </a:solidFill>
                <a:latin typeface="Childos Arabic"/>
                <a:ea typeface="Childos Arabic"/>
                <a:cs typeface="Childos Arabic"/>
                <a:sym typeface="Childos Arabic"/>
              </a:rPr>
              <a:t>: A small fold of moving skin covering the tip of the penis (glans). Some people have been circumcised which means the foreskin has been removed.</a:t>
            </a:r>
          </a:p>
          <a:p>
            <a:pPr algn="l">
              <a:lnSpc>
                <a:spcPts val="3861"/>
              </a:lnSpc>
              <a:spcBef>
                <a:spcPct val="0"/>
              </a:spcBef>
            </a:pPr>
            <a:endParaRPr lang="en-US" sz="3861">
              <a:solidFill>
                <a:srgbClr val="0C300B"/>
              </a:solidFill>
              <a:latin typeface="Childos Arabic"/>
              <a:ea typeface="Childos Arabic"/>
              <a:cs typeface="Childos Arabic"/>
              <a:sym typeface="Childos Arabic"/>
            </a:endParaRPr>
          </a:p>
          <a:p>
            <a:pPr algn="l">
              <a:lnSpc>
                <a:spcPts val="3861"/>
              </a:lnSpc>
              <a:spcBef>
                <a:spcPct val="0"/>
              </a:spcBef>
            </a:pPr>
            <a:r>
              <a:rPr lang="en-US" sz="3861" b="1">
                <a:solidFill>
                  <a:srgbClr val="0C300B"/>
                </a:solidFill>
                <a:latin typeface="Childos Arabic Bold"/>
                <a:ea typeface="Childos Arabic Bold"/>
                <a:cs typeface="Childos Arabic Bold"/>
                <a:sym typeface="Childos Arabic Bold"/>
              </a:rPr>
              <a:t>Scrotum: </a:t>
            </a:r>
            <a:r>
              <a:rPr lang="en-US" sz="3861">
                <a:solidFill>
                  <a:srgbClr val="0C300B"/>
                </a:solidFill>
                <a:latin typeface="Childos Arabic"/>
                <a:ea typeface="Childos Arabic"/>
                <a:cs typeface="Childos Arabic"/>
                <a:sym typeface="Childos Arabic"/>
              </a:rPr>
              <a:t>The scrotum protects the testicles. The testicles (or testes)  produce sperm during puberty. </a:t>
            </a:r>
          </a:p>
          <a:p>
            <a:pPr algn="l">
              <a:lnSpc>
                <a:spcPts val="3861"/>
              </a:lnSpc>
              <a:spcBef>
                <a:spcPct val="0"/>
              </a:spcBef>
            </a:pPr>
            <a:endParaRPr lang="en-US" sz="3861">
              <a:solidFill>
                <a:srgbClr val="0C300B"/>
              </a:solidFill>
              <a:latin typeface="Childos Arabic"/>
              <a:ea typeface="Childos Arabic"/>
              <a:cs typeface="Childos Arabic"/>
              <a:sym typeface="Childos Arabic"/>
            </a:endParaRPr>
          </a:p>
          <a:p>
            <a:pPr algn="l">
              <a:lnSpc>
                <a:spcPts val="3861"/>
              </a:lnSpc>
              <a:spcBef>
                <a:spcPct val="0"/>
              </a:spcBef>
            </a:pPr>
            <a:r>
              <a:rPr lang="en-US" sz="3861" b="1">
                <a:solidFill>
                  <a:srgbClr val="0C300B"/>
                </a:solidFill>
                <a:latin typeface="Childos Arabic Bold"/>
                <a:ea typeface="Childos Arabic Bold"/>
                <a:cs typeface="Childos Arabic Bold"/>
                <a:sym typeface="Childos Arabic Bold"/>
              </a:rPr>
              <a:t>Testicles: </a:t>
            </a:r>
            <a:r>
              <a:rPr lang="en-US" sz="3861">
                <a:solidFill>
                  <a:srgbClr val="0C300B"/>
                </a:solidFill>
                <a:latin typeface="Childos Arabic"/>
                <a:ea typeface="Childos Arabic"/>
                <a:cs typeface="Childos Arabic"/>
                <a:sym typeface="Childos Arabic"/>
              </a:rPr>
              <a:t>The testicles (or testes) begin to produce sperm during puberty. These are necessary to be able to make babies. </a:t>
            </a:r>
          </a:p>
          <a:p>
            <a:pPr algn="l">
              <a:lnSpc>
                <a:spcPts val="3861"/>
              </a:lnSpc>
              <a:spcBef>
                <a:spcPct val="0"/>
              </a:spcBef>
            </a:pPr>
            <a:endParaRPr lang="en-US" sz="3861">
              <a:solidFill>
                <a:srgbClr val="0C300B"/>
              </a:solidFill>
              <a:latin typeface="Childos Arabic"/>
              <a:ea typeface="Childos Arabic"/>
              <a:cs typeface="Childos Arabic"/>
              <a:sym typeface="Childos Arabic"/>
            </a:endParaRPr>
          </a:p>
        </p:txBody>
      </p:sp>
      <p:sp>
        <p:nvSpPr>
          <p:cNvPr id="6" name="Freeform 6"/>
          <p:cNvSpPr/>
          <p:nvPr/>
        </p:nvSpPr>
        <p:spPr>
          <a:xfrm>
            <a:off x="14930652" y="8803324"/>
            <a:ext cx="2933760" cy="957139"/>
          </a:xfrm>
          <a:custGeom>
            <a:avLst/>
            <a:gdLst/>
            <a:ahLst/>
            <a:cxnLst/>
            <a:rect l="l" t="t" r="r" b="b"/>
            <a:pathLst>
              <a:path w="2933760" h="957139">
                <a:moveTo>
                  <a:pt x="0" y="0"/>
                </a:moveTo>
                <a:lnTo>
                  <a:pt x="2933760" y="0"/>
                </a:lnTo>
                <a:lnTo>
                  <a:pt x="2933760" y="957139"/>
                </a:lnTo>
                <a:lnTo>
                  <a:pt x="0" y="957139"/>
                </a:lnTo>
                <a:lnTo>
                  <a:pt x="0" y="0"/>
                </a:lnTo>
                <a:close/>
              </a:path>
            </a:pathLst>
          </a:custGeom>
          <a:blipFill>
            <a:blip r:embed="rId7"/>
            <a:stretch>
              <a:fillRect/>
            </a:stretch>
          </a:blipFill>
        </p:spPr>
        <p:txBody>
          <a:bodyPr/>
          <a:lstStyle/>
          <a:p>
            <a:endParaRPr lang="en-C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3695711" y="1714853"/>
            <a:ext cx="11249922" cy="6159332"/>
          </a:xfrm>
          <a:custGeom>
            <a:avLst/>
            <a:gdLst/>
            <a:ahLst/>
            <a:cxnLst/>
            <a:rect l="l" t="t" r="r" b="b"/>
            <a:pathLst>
              <a:path w="11249922" h="6159332">
                <a:moveTo>
                  <a:pt x="0" y="0"/>
                </a:moveTo>
                <a:lnTo>
                  <a:pt x="11249921" y="0"/>
                </a:lnTo>
                <a:lnTo>
                  <a:pt x="11249921" y="6159332"/>
                </a:lnTo>
                <a:lnTo>
                  <a:pt x="0" y="61593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4486690" y="3594873"/>
            <a:ext cx="9565791" cy="2456441"/>
          </a:xfrm>
          <a:prstGeom prst="rect">
            <a:avLst/>
          </a:prstGeom>
        </p:spPr>
        <p:txBody>
          <a:bodyPr lIns="0" tIns="0" rIns="0" bIns="0" rtlCol="0" anchor="t">
            <a:spAutoFit/>
          </a:bodyPr>
          <a:lstStyle/>
          <a:p>
            <a:pPr algn="ctr">
              <a:lnSpc>
                <a:spcPts val="6206"/>
              </a:lnSpc>
            </a:pPr>
            <a:r>
              <a:rPr lang="en-US" sz="6206">
                <a:solidFill>
                  <a:srgbClr val="0D3700"/>
                </a:solidFill>
                <a:latin typeface="Childos Arabic"/>
                <a:ea typeface="Childos Arabic"/>
                <a:cs typeface="Childos Arabic"/>
                <a:sym typeface="Childos Arabic"/>
              </a:rPr>
              <a:t>Now, let's look at the sexual organs of people who have a vulva</a:t>
            </a:r>
          </a:p>
        </p:txBody>
      </p:sp>
      <p:sp>
        <p:nvSpPr>
          <p:cNvPr id="4" name="Freeform 4"/>
          <p:cNvSpPr/>
          <p:nvPr/>
        </p:nvSpPr>
        <p:spPr>
          <a:xfrm>
            <a:off x="3235953" y="5909425"/>
            <a:ext cx="2501474" cy="2492378"/>
          </a:xfrm>
          <a:custGeom>
            <a:avLst/>
            <a:gdLst/>
            <a:ahLst/>
            <a:cxnLst/>
            <a:rect l="l" t="t" r="r" b="b"/>
            <a:pathLst>
              <a:path w="2501474" h="2492378">
                <a:moveTo>
                  <a:pt x="0" y="0"/>
                </a:moveTo>
                <a:lnTo>
                  <a:pt x="2501474" y="0"/>
                </a:lnTo>
                <a:lnTo>
                  <a:pt x="2501474" y="2492378"/>
                </a:lnTo>
                <a:lnTo>
                  <a:pt x="0" y="24923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rot="2571963">
            <a:off x="7995211" y="375779"/>
            <a:ext cx="2295850" cy="2304988"/>
          </a:xfrm>
          <a:custGeom>
            <a:avLst/>
            <a:gdLst/>
            <a:ahLst/>
            <a:cxnLst/>
            <a:rect l="l" t="t" r="r" b="b"/>
            <a:pathLst>
              <a:path w="2295850" h="2304988">
                <a:moveTo>
                  <a:pt x="0" y="0"/>
                </a:moveTo>
                <a:lnTo>
                  <a:pt x="2295850" y="0"/>
                </a:lnTo>
                <a:lnTo>
                  <a:pt x="2295850" y="2304988"/>
                </a:lnTo>
                <a:lnTo>
                  <a:pt x="0" y="2304988"/>
                </a:lnTo>
                <a:lnTo>
                  <a:pt x="0" y="0"/>
                </a:lnTo>
                <a:close/>
              </a:path>
            </a:pathLst>
          </a:custGeom>
          <a:blipFill>
            <a:blip r:embed="rId6">
              <a:extLst>
                <a:ext uri="{96DAC541-7B7A-43D3-8B79-37D633B846F1}">
                  <asvg:svgBlip xmlns:asvg="http://schemas.microsoft.com/office/drawing/2016/SVG/main" r:embed="rId7"/>
                </a:ext>
              </a:extLst>
            </a:blip>
            <a:stretch>
              <a:fillRect t="-2382" b="-23300"/>
            </a:stretch>
          </a:blipFill>
        </p:spPr>
        <p:txBody>
          <a:bodyPr/>
          <a:lstStyle/>
          <a:p>
            <a:endParaRPr lang="en-CA"/>
          </a:p>
        </p:txBody>
      </p:sp>
      <p:sp>
        <p:nvSpPr>
          <p:cNvPr id="6" name="Freeform 6"/>
          <p:cNvSpPr/>
          <p:nvPr/>
        </p:nvSpPr>
        <p:spPr>
          <a:xfrm rot="-5400000">
            <a:off x="-6168749" y="3385136"/>
            <a:ext cx="13719654" cy="2818765"/>
          </a:xfrm>
          <a:custGeom>
            <a:avLst/>
            <a:gdLst/>
            <a:ahLst/>
            <a:cxnLst/>
            <a:rect l="l" t="t" r="r" b="b"/>
            <a:pathLst>
              <a:path w="13719654" h="2818765">
                <a:moveTo>
                  <a:pt x="0" y="0"/>
                </a:moveTo>
                <a:lnTo>
                  <a:pt x="13719653" y="0"/>
                </a:lnTo>
                <a:lnTo>
                  <a:pt x="13719653" y="2818765"/>
                </a:lnTo>
                <a:lnTo>
                  <a:pt x="0" y="281876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Freeform 7"/>
          <p:cNvSpPr/>
          <p:nvPr/>
        </p:nvSpPr>
        <p:spPr>
          <a:xfrm rot="-5400000">
            <a:off x="-5189213" y="3006568"/>
            <a:ext cx="13454033" cy="2764192"/>
          </a:xfrm>
          <a:custGeom>
            <a:avLst/>
            <a:gdLst/>
            <a:ahLst/>
            <a:cxnLst/>
            <a:rect l="l" t="t" r="r" b="b"/>
            <a:pathLst>
              <a:path w="13454033" h="2764192">
                <a:moveTo>
                  <a:pt x="0" y="0"/>
                </a:moveTo>
                <a:lnTo>
                  <a:pt x="13454033" y="0"/>
                </a:lnTo>
                <a:lnTo>
                  <a:pt x="13454033" y="2764192"/>
                </a:lnTo>
                <a:lnTo>
                  <a:pt x="0" y="276419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8" name="Freeform 8"/>
          <p:cNvSpPr/>
          <p:nvPr/>
        </p:nvSpPr>
        <p:spPr>
          <a:xfrm rot="-5400000">
            <a:off x="10735078" y="3734117"/>
            <a:ext cx="13719654" cy="2818765"/>
          </a:xfrm>
          <a:custGeom>
            <a:avLst/>
            <a:gdLst/>
            <a:ahLst/>
            <a:cxnLst/>
            <a:rect l="l" t="t" r="r" b="b"/>
            <a:pathLst>
              <a:path w="13719654" h="2818765">
                <a:moveTo>
                  <a:pt x="0" y="0"/>
                </a:moveTo>
                <a:lnTo>
                  <a:pt x="13719654" y="0"/>
                </a:lnTo>
                <a:lnTo>
                  <a:pt x="13719654" y="2818766"/>
                </a:lnTo>
                <a:lnTo>
                  <a:pt x="0" y="281876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9" name="Freeform 9"/>
          <p:cNvSpPr/>
          <p:nvPr/>
        </p:nvSpPr>
        <p:spPr>
          <a:xfrm rot="-5400000">
            <a:off x="10021452" y="3412423"/>
            <a:ext cx="13454033" cy="2764192"/>
          </a:xfrm>
          <a:custGeom>
            <a:avLst/>
            <a:gdLst/>
            <a:ahLst/>
            <a:cxnLst/>
            <a:rect l="l" t="t" r="r" b="b"/>
            <a:pathLst>
              <a:path w="13454033" h="2764192">
                <a:moveTo>
                  <a:pt x="0" y="0"/>
                </a:moveTo>
                <a:lnTo>
                  <a:pt x="13454033" y="0"/>
                </a:lnTo>
                <a:lnTo>
                  <a:pt x="13454033" y="2764192"/>
                </a:lnTo>
                <a:lnTo>
                  <a:pt x="0" y="276419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10" name="Freeform 10"/>
          <p:cNvSpPr/>
          <p:nvPr/>
        </p:nvSpPr>
        <p:spPr>
          <a:xfrm rot="-268372">
            <a:off x="11626776" y="5962366"/>
            <a:ext cx="2992038" cy="2326309"/>
          </a:xfrm>
          <a:custGeom>
            <a:avLst/>
            <a:gdLst/>
            <a:ahLst/>
            <a:cxnLst/>
            <a:rect l="l" t="t" r="r" b="b"/>
            <a:pathLst>
              <a:path w="2992038" h="2326309">
                <a:moveTo>
                  <a:pt x="0" y="0"/>
                </a:moveTo>
                <a:lnTo>
                  <a:pt x="2992037" y="0"/>
                </a:lnTo>
                <a:lnTo>
                  <a:pt x="2992037" y="2326310"/>
                </a:lnTo>
                <a:lnTo>
                  <a:pt x="0" y="232631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CA"/>
          </a:p>
        </p:txBody>
      </p:sp>
      <p:sp>
        <p:nvSpPr>
          <p:cNvPr id="11" name="Freeform 11"/>
          <p:cNvSpPr/>
          <p:nvPr/>
        </p:nvSpPr>
        <p:spPr>
          <a:xfrm>
            <a:off x="14861691"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4"/>
            <a:stretch>
              <a:fillRect/>
            </a:stretch>
          </a:blipFill>
        </p:spPr>
        <p:txBody>
          <a:bodyPr/>
          <a:lstStyle/>
          <a:p>
            <a:endParaRPr lang="en-C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ABDFAB"/>
        </a:solidFill>
        <a:effectLst/>
      </p:bgPr>
    </p:bg>
    <p:spTree>
      <p:nvGrpSpPr>
        <p:cNvPr id="1" name=""/>
        <p:cNvGrpSpPr/>
        <p:nvPr/>
      </p:nvGrpSpPr>
      <p:grpSpPr>
        <a:xfrm>
          <a:off x="0" y="0"/>
          <a:ext cx="0" cy="0"/>
          <a:chOff x="0" y="0"/>
          <a:chExt cx="0" cy="0"/>
        </a:xfrm>
      </p:grpSpPr>
      <p:sp>
        <p:nvSpPr>
          <p:cNvPr id="2" name="Freeform 2"/>
          <p:cNvSpPr/>
          <p:nvPr/>
        </p:nvSpPr>
        <p:spPr>
          <a:xfrm rot="-5400000">
            <a:off x="-5030052" y="4407001"/>
            <a:ext cx="12117503" cy="2489596"/>
          </a:xfrm>
          <a:custGeom>
            <a:avLst/>
            <a:gdLst/>
            <a:ahLst/>
            <a:cxnLst/>
            <a:rect l="l" t="t" r="r" b="b"/>
            <a:pathLst>
              <a:path w="12117503" h="2489596">
                <a:moveTo>
                  <a:pt x="0" y="0"/>
                </a:moveTo>
                <a:lnTo>
                  <a:pt x="12117504" y="0"/>
                </a:lnTo>
                <a:lnTo>
                  <a:pt x="12117504" y="2489596"/>
                </a:lnTo>
                <a:lnTo>
                  <a:pt x="0" y="24895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5400000">
            <a:off x="-5862044" y="4407001"/>
            <a:ext cx="12117503" cy="2489596"/>
          </a:xfrm>
          <a:custGeom>
            <a:avLst/>
            <a:gdLst/>
            <a:ahLst/>
            <a:cxnLst/>
            <a:rect l="l" t="t" r="r" b="b"/>
            <a:pathLst>
              <a:path w="12117503" h="2489596">
                <a:moveTo>
                  <a:pt x="0" y="0"/>
                </a:moveTo>
                <a:lnTo>
                  <a:pt x="12117503" y="0"/>
                </a:lnTo>
                <a:lnTo>
                  <a:pt x="12117503" y="2489596"/>
                </a:lnTo>
                <a:lnTo>
                  <a:pt x="0" y="248959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784407" y="-406952"/>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292384" y="7973175"/>
            <a:ext cx="2978182" cy="2967352"/>
          </a:xfrm>
          <a:custGeom>
            <a:avLst/>
            <a:gdLst/>
            <a:ahLst/>
            <a:cxnLst/>
            <a:rect l="l" t="t" r="r" b="b"/>
            <a:pathLst>
              <a:path w="2978182" h="2967352">
                <a:moveTo>
                  <a:pt x="0" y="0"/>
                </a:moveTo>
                <a:lnTo>
                  <a:pt x="2978182" y="0"/>
                </a:lnTo>
                <a:lnTo>
                  <a:pt x="2978182" y="2967353"/>
                </a:lnTo>
                <a:lnTo>
                  <a:pt x="0" y="296735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14861691"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1"/>
            <a:stretch>
              <a:fillRect/>
            </a:stretch>
          </a:blipFill>
        </p:spPr>
        <p:txBody>
          <a:bodyPr/>
          <a:lstStyle/>
          <a:p>
            <a:endParaRPr lang="en-CA"/>
          </a:p>
        </p:txBody>
      </p:sp>
      <p:sp>
        <p:nvSpPr>
          <p:cNvPr id="7" name="Freeform 7"/>
          <p:cNvSpPr/>
          <p:nvPr/>
        </p:nvSpPr>
        <p:spPr>
          <a:xfrm>
            <a:off x="8044143" y="2207811"/>
            <a:ext cx="9751308" cy="6422413"/>
          </a:xfrm>
          <a:custGeom>
            <a:avLst/>
            <a:gdLst/>
            <a:ahLst/>
            <a:cxnLst/>
            <a:rect l="l" t="t" r="r" b="b"/>
            <a:pathLst>
              <a:path w="9751308" h="6422413">
                <a:moveTo>
                  <a:pt x="0" y="0"/>
                </a:moveTo>
                <a:lnTo>
                  <a:pt x="9751308" y="0"/>
                </a:lnTo>
                <a:lnTo>
                  <a:pt x="9751308" y="6422413"/>
                </a:lnTo>
                <a:lnTo>
                  <a:pt x="0" y="6422413"/>
                </a:lnTo>
                <a:lnTo>
                  <a:pt x="0" y="0"/>
                </a:lnTo>
                <a:close/>
              </a:path>
            </a:pathLst>
          </a:custGeom>
          <a:blipFill>
            <a:blip r:embed="rId12"/>
            <a:stretch>
              <a:fillRect/>
            </a:stretch>
          </a:blipFill>
        </p:spPr>
        <p:txBody>
          <a:bodyPr/>
          <a:lstStyle/>
          <a:p>
            <a:endParaRPr lang="en-CA"/>
          </a:p>
        </p:txBody>
      </p:sp>
      <p:sp>
        <p:nvSpPr>
          <p:cNvPr id="8" name="Freeform 8"/>
          <p:cNvSpPr/>
          <p:nvPr/>
        </p:nvSpPr>
        <p:spPr>
          <a:xfrm>
            <a:off x="1441505" y="1457509"/>
            <a:ext cx="6809823" cy="8829491"/>
          </a:xfrm>
          <a:custGeom>
            <a:avLst/>
            <a:gdLst/>
            <a:ahLst/>
            <a:cxnLst/>
            <a:rect l="l" t="t" r="r" b="b"/>
            <a:pathLst>
              <a:path w="6809823" h="8829491">
                <a:moveTo>
                  <a:pt x="0" y="0"/>
                </a:moveTo>
                <a:lnTo>
                  <a:pt x="6809823" y="0"/>
                </a:lnTo>
                <a:lnTo>
                  <a:pt x="6809823" y="8829491"/>
                </a:lnTo>
                <a:lnTo>
                  <a:pt x="0" y="8829491"/>
                </a:lnTo>
                <a:lnTo>
                  <a:pt x="0" y="0"/>
                </a:lnTo>
                <a:close/>
              </a:path>
            </a:pathLst>
          </a:custGeom>
          <a:blipFill>
            <a:blip r:embed="rId13"/>
            <a:stretch>
              <a:fillRect l="-2291" r="-20733" b="-4124"/>
            </a:stretch>
          </a:blipFill>
        </p:spPr>
        <p:txBody>
          <a:bodyPr/>
          <a:lstStyle/>
          <a:p>
            <a:endParaRPr lang="en-CA"/>
          </a:p>
        </p:txBody>
      </p:sp>
      <p:sp>
        <p:nvSpPr>
          <p:cNvPr id="9" name="TextBox 9"/>
          <p:cNvSpPr txBox="1"/>
          <p:nvPr/>
        </p:nvSpPr>
        <p:spPr>
          <a:xfrm>
            <a:off x="4846417" y="14684"/>
            <a:ext cx="11300856" cy="1454149"/>
          </a:xfrm>
          <a:prstGeom prst="rect">
            <a:avLst/>
          </a:prstGeom>
        </p:spPr>
        <p:txBody>
          <a:bodyPr lIns="0" tIns="0" rIns="0" bIns="0" rtlCol="0" anchor="t">
            <a:spAutoFit/>
          </a:bodyPr>
          <a:lstStyle/>
          <a:p>
            <a:pPr algn="ctr">
              <a:lnSpc>
                <a:spcPts val="11200"/>
              </a:lnSpc>
            </a:pPr>
            <a:r>
              <a:rPr lang="en-US" sz="8000">
                <a:solidFill>
                  <a:srgbClr val="0D3700"/>
                </a:solidFill>
                <a:latin typeface="Childos Arabic"/>
                <a:ea typeface="Childos Arabic"/>
                <a:cs typeface="Childos Arabic"/>
                <a:sym typeface="Childos Arabic"/>
              </a:rPr>
              <a:t>External Sexual Organs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423144" y="1094740"/>
            <a:ext cx="17441780" cy="8720890"/>
          </a:xfrm>
          <a:custGeom>
            <a:avLst/>
            <a:gdLst/>
            <a:ahLst/>
            <a:cxnLst/>
            <a:rect l="l" t="t" r="r" b="b"/>
            <a:pathLst>
              <a:path w="17441780" h="8720890">
                <a:moveTo>
                  <a:pt x="0" y="0"/>
                </a:moveTo>
                <a:lnTo>
                  <a:pt x="17441779" y="0"/>
                </a:lnTo>
                <a:lnTo>
                  <a:pt x="17441779" y="8720890"/>
                </a:lnTo>
                <a:lnTo>
                  <a:pt x="0" y="872089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TextBox 3"/>
          <p:cNvSpPr txBox="1"/>
          <p:nvPr/>
        </p:nvSpPr>
        <p:spPr>
          <a:xfrm>
            <a:off x="1028700" y="1367734"/>
            <a:ext cx="16816643" cy="7446756"/>
          </a:xfrm>
          <a:prstGeom prst="rect">
            <a:avLst/>
          </a:prstGeom>
        </p:spPr>
        <p:txBody>
          <a:bodyPr lIns="0" tIns="0" rIns="0" bIns="0" rtlCol="0" anchor="t">
            <a:spAutoFit/>
          </a:bodyPr>
          <a:lstStyle/>
          <a:p>
            <a:pPr algn="l">
              <a:lnSpc>
                <a:spcPts val="5348"/>
              </a:lnSpc>
              <a:spcBef>
                <a:spcPct val="0"/>
              </a:spcBef>
            </a:pPr>
            <a:r>
              <a:rPr lang="en-US" sz="3820" b="1">
                <a:solidFill>
                  <a:srgbClr val="0C300B"/>
                </a:solidFill>
                <a:latin typeface="Childos Arabic Bold"/>
                <a:ea typeface="Childos Arabic Bold"/>
                <a:cs typeface="Childos Arabic Bold"/>
                <a:sym typeface="Childos Arabic Bold"/>
              </a:rPr>
              <a:t>Breasts:</a:t>
            </a:r>
            <a:r>
              <a:rPr lang="en-US" sz="3820">
                <a:solidFill>
                  <a:srgbClr val="0C300B"/>
                </a:solidFill>
                <a:latin typeface="Childos Arabic"/>
                <a:ea typeface="Childos Arabic"/>
                <a:cs typeface="Childos Arabic"/>
                <a:sym typeface="Childos Arabic"/>
              </a:rPr>
              <a:t> Develop during puberty. They can produce milk to feed a baby after birth. </a:t>
            </a:r>
          </a:p>
          <a:p>
            <a:pPr marL="824870" lvl="1" indent="-412435" algn="l">
              <a:lnSpc>
                <a:spcPts val="5348"/>
              </a:lnSpc>
              <a:spcBef>
                <a:spcPct val="0"/>
              </a:spcBef>
              <a:buFont typeface="Arial"/>
              <a:buChar char="•"/>
            </a:pPr>
            <a:r>
              <a:rPr lang="en-US" sz="3820">
                <a:solidFill>
                  <a:srgbClr val="0C300B"/>
                </a:solidFill>
                <a:latin typeface="Childos Arabic"/>
                <a:ea typeface="Childos Arabic"/>
                <a:cs typeface="Childos Arabic"/>
                <a:sym typeface="Childos Arabic"/>
              </a:rPr>
              <a:t>Before puberty, all children have similar nipples. </a:t>
            </a:r>
          </a:p>
          <a:p>
            <a:pPr marL="1649740" lvl="2" indent="-549913" algn="l">
              <a:lnSpc>
                <a:spcPts val="5348"/>
              </a:lnSpc>
              <a:spcBef>
                <a:spcPct val="0"/>
              </a:spcBef>
              <a:buFont typeface="Arial"/>
              <a:buChar char="⚬"/>
            </a:pPr>
            <a:r>
              <a:rPr lang="en-US" sz="3820">
                <a:solidFill>
                  <a:srgbClr val="0C300B"/>
                </a:solidFill>
                <a:latin typeface="Childos Arabic"/>
                <a:ea typeface="Childos Arabic"/>
                <a:cs typeface="Childos Arabic"/>
                <a:sym typeface="Childos Arabic"/>
              </a:rPr>
              <a:t>Puberty is the changes that your body goes through when you move from being a kid to a teenager.</a:t>
            </a:r>
          </a:p>
          <a:p>
            <a:pPr algn="l">
              <a:lnSpc>
                <a:spcPts val="5348"/>
              </a:lnSpc>
              <a:spcBef>
                <a:spcPct val="0"/>
              </a:spcBef>
            </a:pPr>
            <a:r>
              <a:rPr lang="en-US" sz="3820" b="1">
                <a:solidFill>
                  <a:srgbClr val="0C300B"/>
                </a:solidFill>
                <a:latin typeface="Childos Arabic Bold"/>
                <a:ea typeface="Childos Arabic Bold"/>
                <a:cs typeface="Childos Arabic Bold"/>
                <a:sym typeface="Childos Arabic Bold"/>
              </a:rPr>
              <a:t>Vulva:</a:t>
            </a:r>
            <a:r>
              <a:rPr lang="en-US" sz="3820">
                <a:solidFill>
                  <a:srgbClr val="0C300B"/>
                </a:solidFill>
                <a:latin typeface="Childos Arabic"/>
                <a:ea typeface="Childos Arabic"/>
                <a:cs typeface="Childos Arabic"/>
                <a:sym typeface="Childos Arabic"/>
              </a:rPr>
              <a:t> The vulva is an external sexual organ.</a:t>
            </a:r>
          </a:p>
          <a:p>
            <a:pPr marL="824870" lvl="1" indent="-412435" algn="l">
              <a:lnSpc>
                <a:spcPts val="5348"/>
              </a:lnSpc>
              <a:spcBef>
                <a:spcPct val="0"/>
              </a:spcBef>
              <a:buFont typeface="Arial"/>
              <a:buChar char="•"/>
            </a:pPr>
            <a:r>
              <a:rPr lang="en-US" sz="3820" b="1">
                <a:solidFill>
                  <a:srgbClr val="0C300B"/>
                </a:solidFill>
                <a:latin typeface="Childos Arabic Bold"/>
                <a:ea typeface="Childos Arabic Bold"/>
                <a:cs typeface="Childos Arabic Bold"/>
                <a:sym typeface="Childos Arabic Bold"/>
              </a:rPr>
              <a:t>The urethra opening (called the urethra): </a:t>
            </a:r>
            <a:r>
              <a:rPr lang="en-US" sz="3820">
                <a:solidFill>
                  <a:srgbClr val="0C300B"/>
                </a:solidFill>
                <a:latin typeface="Childos Arabic"/>
                <a:ea typeface="Childos Arabic"/>
                <a:cs typeface="Childos Arabic"/>
                <a:sym typeface="Childos Arabic"/>
              </a:rPr>
              <a:t>Allows urine to come out. </a:t>
            </a:r>
          </a:p>
          <a:p>
            <a:pPr marL="824870" lvl="1" indent="-412435" algn="l">
              <a:lnSpc>
                <a:spcPts val="5348"/>
              </a:lnSpc>
              <a:spcBef>
                <a:spcPct val="0"/>
              </a:spcBef>
              <a:buFont typeface="Arial"/>
              <a:buChar char="•"/>
            </a:pPr>
            <a:r>
              <a:rPr lang="en-US" sz="3820" b="1">
                <a:solidFill>
                  <a:srgbClr val="0C300B"/>
                </a:solidFill>
                <a:latin typeface="Childos Arabic Bold"/>
                <a:ea typeface="Childos Arabic Bold"/>
                <a:cs typeface="Childos Arabic Bold"/>
                <a:sym typeface="Childos Arabic Bold"/>
              </a:rPr>
              <a:t>Vagina opening: </a:t>
            </a:r>
            <a:r>
              <a:rPr lang="en-US" sz="3820">
                <a:solidFill>
                  <a:srgbClr val="0C300B"/>
                </a:solidFill>
                <a:latin typeface="Childos Arabic"/>
                <a:ea typeface="Childos Arabic"/>
                <a:cs typeface="Childos Arabic"/>
                <a:sym typeface="Childos Arabic"/>
              </a:rPr>
              <a:t>Another small opening which is the entrance to the vagina.</a:t>
            </a:r>
          </a:p>
          <a:p>
            <a:pPr marL="824870" lvl="1" indent="-412435" algn="l">
              <a:lnSpc>
                <a:spcPts val="5348"/>
              </a:lnSpc>
              <a:spcBef>
                <a:spcPct val="0"/>
              </a:spcBef>
              <a:buFont typeface="Arial"/>
              <a:buChar char="•"/>
            </a:pPr>
            <a:r>
              <a:rPr lang="en-US" sz="3820" b="1">
                <a:solidFill>
                  <a:srgbClr val="0C300B"/>
                </a:solidFill>
                <a:latin typeface="Childos Arabic Bold"/>
                <a:ea typeface="Childos Arabic Bold"/>
                <a:cs typeface="Childos Arabic Bold"/>
                <a:sym typeface="Childos Arabic Bold"/>
              </a:rPr>
              <a:t>Clitoris:</a:t>
            </a:r>
            <a:r>
              <a:rPr lang="en-US" sz="3820">
                <a:solidFill>
                  <a:srgbClr val="0C300B"/>
                </a:solidFill>
                <a:latin typeface="Childos Arabic"/>
                <a:ea typeface="Childos Arabic"/>
                <a:cs typeface="Childos Arabic"/>
                <a:sym typeface="Childos Arabic"/>
              </a:rPr>
              <a:t> For pleasure.</a:t>
            </a:r>
          </a:p>
          <a:p>
            <a:pPr marL="824870" lvl="1" indent="-412435" algn="l">
              <a:lnSpc>
                <a:spcPts val="5348"/>
              </a:lnSpc>
              <a:spcBef>
                <a:spcPct val="0"/>
              </a:spcBef>
              <a:buFont typeface="Arial"/>
              <a:buChar char="•"/>
            </a:pPr>
            <a:r>
              <a:rPr lang="en-US" sz="3820" b="1">
                <a:solidFill>
                  <a:srgbClr val="0C300B"/>
                </a:solidFill>
                <a:latin typeface="Childos Arabic Bold"/>
                <a:ea typeface="Childos Arabic Bold"/>
                <a:cs typeface="Childos Arabic Bold"/>
                <a:sym typeface="Childos Arabic Bold"/>
              </a:rPr>
              <a:t>Labia majora:</a:t>
            </a:r>
            <a:r>
              <a:rPr lang="en-US" sz="3820">
                <a:solidFill>
                  <a:srgbClr val="0C300B"/>
                </a:solidFill>
                <a:latin typeface="Childos Arabic"/>
                <a:ea typeface="Childos Arabic"/>
                <a:cs typeface="Childos Arabic"/>
                <a:sym typeface="Childos Arabic"/>
              </a:rPr>
              <a:t> The outer lips of the vulva protect the other external genital organs.</a:t>
            </a:r>
          </a:p>
          <a:p>
            <a:pPr marL="824870" lvl="1" indent="-412435" algn="l">
              <a:lnSpc>
                <a:spcPts val="5348"/>
              </a:lnSpc>
              <a:spcBef>
                <a:spcPct val="0"/>
              </a:spcBef>
              <a:buFont typeface="Arial"/>
              <a:buChar char="•"/>
            </a:pPr>
            <a:r>
              <a:rPr lang="en-US" sz="3820" b="1">
                <a:solidFill>
                  <a:srgbClr val="0C300B"/>
                </a:solidFill>
                <a:latin typeface="Childos Arabic Bold"/>
                <a:ea typeface="Childos Arabic Bold"/>
                <a:cs typeface="Childos Arabic Bold"/>
                <a:sym typeface="Childos Arabic Bold"/>
              </a:rPr>
              <a:t>Labia minora:</a:t>
            </a:r>
            <a:r>
              <a:rPr lang="en-US" sz="3820">
                <a:solidFill>
                  <a:srgbClr val="0C300B"/>
                </a:solidFill>
                <a:latin typeface="Childos Arabic"/>
                <a:ea typeface="Childos Arabic"/>
                <a:cs typeface="Childos Arabic"/>
                <a:sym typeface="Childos Arabic"/>
              </a:rPr>
              <a:t> The inner lips protect the clitoris and the urethra opening.</a:t>
            </a:r>
          </a:p>
        </p:txBody>
      </p:sp>
      <p:sp>
        <p:nvSpPr>
          <p:cNvPr id="4" name="TextBox 4"/>
          <p:cNvSpPr txBox="1"/>
          <p:nvPr/>
        </p:nvSpPr>
        <p:spPr>
          <a:xfrm rot="-3486">
            <a:off x="2005529" y="-7874"/>
            <a:ext cx="14276824" cy="1095375"/>
          </a:xfrm>
          <a:prstGeom prst="rect">
            <a:avLst/>
          </a:prstGeom>
        </p:spPr>
        <p:txBody>
          <a:bodyPr lIns="0" tIns="0" rIns="0" bIns="0" rtlCol="0" anchor="t">
            <a:spAutoFit/>
          </a:bodyPr>
          <a:lstStyle/>
          <a:p>
            <a:pPr algn="ctr">
              <a:lnSpc>
                <a:spcPts val="8400"/>
              </a:lnSpc>
              <a:spcBef>
                <a:spcPct val="0"/>
              </a:spcBef>
            </a:pPr>
            <a:r>
              <a:rPr lang="en-US" sz="6000">
                <a:solidFill>
                  <a:srgbClr val="0C300B"/>
                </a:solidFill>
                <a:latin typeface="Childos Arabic"/>
                <a:ea typeface="Childos Arabic"/>
                <a:cs typeface="Childos Arabic"/>
                <a:sym typeface="Childos Arabic"/>
              </a:rPr>
              <a:t>Functions of the external sexual organs</a:t>
            </a:r>
          </a:p>
        </p:txBody>
      </p:sp>
      <p:sp>
        <p:nvSpPr>
          <p:cNvPr id="5" name="Freeform 5"/>
          <p:cNvSpPr/>
          <p:nvPr/>
        </p:nvSpPr>
        <p:spPr>
          <a:xfrm>
            <a:off x="14861691"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5"/>
            <a:stretch>
              <a:fillRect/>
            </a:stretch>
          </a:blipFill>
        </p:spPr>
        <p:txBody>
          <a:bodyPr/>
          <a:lstStyle/>
          <a:p>
            <a:endParaRPr lang="en-C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ABDFAB"/>
        </a:solidFill>
        <a:effectLst/>
      </p:bgPr>
    </p:bg>
    <p:spTree>
      <p:nvGrpSpPr>
        <p:cNvPr id="1" name=""/>
        <p:cNvGrpSpPr/>
        <p:nvPr/>
      </p:nvGrpSpPr>
      <p:grpSpPr>
        <a:xfrm>
          <a:off x="0" y="0"/>
          <a:ext cx="0" cy="0"/>
          <a:chOff x="0" y="0"/>
          <a:chExt cx="0" cy="0"/>
        </a:xfrm>
      </p:grpSpPr>
      <p:sp>
        <p:nvSpPr>
          <p:cNvPr id="2" name="Freeform 2"/>
          <p:cNvSpPr/>
          <p:nvPr/>
        </p:nvSpPr>
        <p:spPr>
          <a:xfrm rot="-5400000">
            <a:off x="-5030052" y="4407001"/>
            <a:ext cx="12117503" cy="2489596"/>
          </a:xfrm>
          <a:custGeom>
            <a:avLst/>
            <a:gdLst/>
            <a:ahLst/>
            <a:cxnLst/>
            <a:rect l="l" t="t" r="r" b="b"/>
            <a:pathLst>
              <a:path w="12117503" h="2489596">
                <a:moveTo>
                  <a:pt x="0" y="0"/>
                </a:moveTo>
                <a:lnTo>
                  <a:pt x="12117504" y="0"/>
                </a:lnTo>
                <a:lnTo>
                  <a:pt x="12117504" y="2489596"/>
                </a:lnTo>
                <a:lnTo>
                  <a:pt x="0" y="24895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5400000">
            <a:off x="-5862044" y="4407001"/>
            <a:ext cx="12117503" cy="2489596"/>
          </a:xfrm>
          <a:custGeom>
            <a:avLst/>
            <a:gdLst/>
            <a:ahLst/>
            <a:cxnLst/>
            <a:rect l="l" t="t" r="r" b="b"/>
            <a:pathLst>
              <a:path w="12117503" h="2489596">
                <a:moveTo>
                  <a:pt x="0" y="0"/>
                </a:moveTo>
                <a:lnTo>
                  <a:pt x="12117503" y="0"/>
                </a:lnTo>
                <a:lnTo>
                  <a:pt x="12117503" y="2489596"/>
                </a:lnTo>
                <a:lnTo>
                  <a:pt x="0" y="248959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1292384" y="7973175"/>
            <a:ext cx="2978182" cy="2967352"/>
          </a:xfrm>
          <a:custGeom>
            <a:avLst/>
            <a:gdLst/>
            <a:ahLst/>
            <a:cxnLst/>
            <a:rect l="l" t="t" r="r" b="b"/>
            <a:pathLst>
              <a:path w="2978182" h="2967352">
                <a:moveTo>
                  <a:pt x="0" y="0"/>
                </a:moveTo>
                <a:lnTo>
                  <a:pt x="2978182" y="0"/>
                </a:lnTo>
                <a:lnTo>
                  <a:pt x="2978182" y="2967353"/>
                </a:lnTo>
                <a:lnTo>
                  <a:pt x="0" y="2967353"/>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2182526" y="1771689"/>
            <a:ext cx="5762453" cy="8025196"/>
          </a:xfrm>
          <a:custGeom>
            <a:avLst/>
            <a:gdLst/>
            <a:ahLst/>
            <a:cxnLst/>
            <a:rect l="l" t="t" r="r" b="b"/>
            <a:pathLst>
              <a:path w="5762453" h="8025196">
                <a:moveTo>
                  <a:pt x="0" y="0"/>
                </a:moveTo>
                <a:lnTo>
                  <a:pt x="5762453" y="0"/>
                </a:lnTo>
                <a:lnTo>
                  <a:pt x="5762453" y="8025197"/>
                </a:lnTo>
                <a:lnTo>
                  <a:pt x="0" y="8025197"/>
                </a:lnTo>
                <a:lnTo>
                  <a:pt x="0" y="0"/>
                </a:lnTo>
                <a:close/>
              </a:path>
            </a:pathLst>
          </a:custGeom>
          <a:blipFill>
            <a:blip r:embed="rId9"/>
            <a:stretch>
              <a:fillRect/>
            </a:stretch>
          </a:blipFill>
        </p:spPr>
        <p:txBody>
          <a:bodyPr/>
          <a:lstStyle/>
          <a:p>
            <a:endParaRPr lang="en-CA"/>
          </a:p>
        </p:txBody>
      </p:sp>
      <p:sp>
        <p:nvSpPr>
          <p:cNvPr id="6" name="Freeform 6"/>
          <p:cNvSpPr/>
          <p:nvPr/>
        </p:nvSpPr>
        <p:spPr>
          <a:xfrm>
            <a:off x="784407" y="-406952"/>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7" name="Freeform 7"/>
          <p:cNvSpPr/>
          <p:nvPr/>
        </p:nvSpPr>
        <p:spPr>
          <a:xfrm>
            <a:off x="14325540"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0"/>
            <a:stretch>
              <a:fillRect/>
            </a:stretch>
          </a:blipFill>
        </p:spPr>
        <p:txBody>
          <a:bodyPr/>
          <a:lstStyle/>
          <a:p>
            <a:endParaRPr lang="en-CA"/>
          </a:p>
        </p:txBody>
      </p:sp>
      <p:sp>
        <p:nvSpPr>
          <p:cNvPr id="8" name="Freeform 8"/>
          <p:cNvSpPr/>
          <p:nvPr/>
        </p:nvSpPr>
        <p:spPr>
          <a:xfrm>
            <a:off x="7175663" y="2560400"/>
            <a:ext cx="11112337" cy="5890395"/>
          </a:xfrm>
          <a:custGeom>
            <a:avLst/>
            <a:gdLst/>
            <a:ahLst/>
            <a:cxnLst/>
            <a:rect l="l" t="t" r="r" b="b"/>
            <a:pathLst>
              <a:path w="11112337" h="5890395">
                <a:moveTo>
                  <a:pt x="0" y="0"/>
                </a:moveTo>
                <a:lnTo>
                  <a:pt x="11112337" y="0"/>
                </a:lnTo>
                <a:lnTo>
                  <a:pt x="11112337" y="5890396"/>
                </a:lnTo>
                <a:lnTo>
                  <a:pt x="0" y="5890396"/>
                </a:lnTo>
                <a:lnTo>
                  <a:pt x="0" y="0"/>
                </a:lnTo>
                <a:close/>
              </a:path>
            </a:pathLst>
          </a:custGeom>
          <a:blipFill>
            <a:blip r:embed="rId11"/>
            <a:stretch>
              <a:fillRect t="-2282" b="-6205"/>
            </a:stretch>
          </a:blipFill>
        </p:spPr>
        <p:txBody>
          <a:bodyPr/>
          <a:lstStyle/>
          <a:p>
            <a:endParaRPr lang="en-CA"/>
          </a:p>
        </p:txBody>
      </p:sp>
      <p:sp>
        <p:nvSpPr>
          <p:cNvPr id="9" name="TextBox 9"/>
          <p:cNvSpPr txBox="1"/>
          <p:nvPr/>
        </p:nvSpPr>
        <p:spPr>
          <a:xfrm>
            <a:off x="3762589" y="482178"/>
            <a:ext cx="11300856" cy="950169"/>
          </a:xfrm>
          <a:prstGeom prst="rect">
            <a:avLst/>
          </a:prstGeom>
        </p:spPr>
        <p:txBody>
          <a:bodyPr lIns="0" tIns="0" rIns="0" bIns="0" rtlCol="0" anchor="t">
            <a:spAutoFit/>
          </a:bodyPr>
          <a:lstStyle/>
          <a:p>
            <a:pPr algn="ctr">
              <a:lnSpc>
                <a:spcPts val="7478"/>
              </a:lnSpc>
            </a:pPr>
            <a:r>
              <a:rPr lang="en-US" sz="5341">
                <a:solidFill>
                  <a:srgbClr val="0C300B"/>
                </a:solidFill>
                <a:latin typeface="Childos Arabic"/>
                <a:ea typeface="Childos Arabic"/>
                <a:cs typeface="Childos Arabic"/>
                <a:sym typeface="Childos Arabic"/>
              </a:rPr>
              <a:t>Internal Sexual Organs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rot="-5400000">
            <a:off x="11777638" y="3898702"/>
            <a:ext cx="12117503" cy="2489596"/>
          </a:xfrm>
          <a:custGeom>
            <a:avLst/>
            <a:gdLst/>
            <a:ahLst/>
            <a:cxnLst/>
            <a:rect l="l" t="t" r="r" b="b"/>
            <a:pathLst>
              <a:path w="12117503" h="2489596">
                <a:moveTo>
                  <a:pt x="0" y="0"/>
                </a:moveTo>
                <a:lnTo>
                  <a:pt x="12117503" y="0"/>
                </a:lnTo>
                <a:lnTo>
                  <a:pt x="12117503" y="2489596"/>
                </a:lnTo>
                <a:lnTo>
                  <a:pt x="0" y="24895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5400000">
            <a:off x="10984450" y="3615098"/>
            <a:ext cx="12117503" cy="2489596"/>
          </a:xfrm>
          <a:custGeom>
            <a:avLst/>
            <a:gdLst/>
            <a:ahLst/>
            <a:cxnLst/>
            <a:rect l="l" t="t" r="r" b="b"/>
            <a:pathLst>
              <a:path w="12117503" h="2489596">
                <a:moveTo>
                  <a:pt x="0" y="0"/>
                </a:moveTo>
                <a:lnTo>
                  <a:pt x="12117503" y="0"/>
                </a:lnTo>
                <a:lnTo>
                  <a:pt x="12117503" y="2489596"/>
                </a:lnTo>
                <a:lnTo>
                  <a:pt x="0" y="248959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16798909" y="0"/>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4712979" y="7319648"/>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 name="Freeform 6"/>
          <p:cNvSpPr/>
          <p:nvPr/>
        </p:nvSpPr>
        <p:spPr>
          <a:xfrm>
            <a:off x="675587" y="1032914"/>
            <a:ext cx="17441780" cy="8720890"/>
          </a:xfrm>
          <a:custGeom>
            <a:avLst/>
            <a:gdLst/>
            <a:ahLst/>
            <a:cxnLst/>
            <a:rect l="l" t="t" r="r" b="b"/>
            <a:pathLst>
              <a:path w="17441780" h="8720890">
                <a:moveTo>
                  <a:pt x="0" y="0"/>
                </a:moveTo>
                <a:lnTo>
                  <a:pt x="17441780" y="0"/>
                </a:lnTo>
                <a:lnTo>
                  <a:pt x="17441780" y="8720890"/>
                </a:lnTo>
                <a:lnTo>
                  <a:pt x="0" y="872089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7" name="TextBox 7"/>
          <p:cNvSpPr txBox="1"/>
          <p:nvPr/>
        </p:nvSpPr>
        <p:spPr>
          <a:xfrm>
            <a:off x="1028700" y="1378901"/>
            <a:ext cx="16662461" cy="7446276"/>
          </a:xfrm>
          <a:prstGeom prst="rect">
            <a:avLst/>
          </a:prstGeom>
        </p:spPr>
        <p:txBody>
          <a:bodyPr lIns="0" tIns="0" rIns="0" bIns="0" rtlCol="0" anchor="t">
            <a:spAutoFit/>
          </a:bodyPr>
          <a:lstStyle/>
          <a:p>
            <a:pPr algn="l">
              <a:lnSpc>
                <a:spcPts val="5375"/>
              </a:lnSpc>
              <a:spcBef>
                <a:spcPct val="0"/>
              </a:spcBef>
            </a:pPr>
            <a:r>
              <a:rPr lang="en-US" sz="3839" b="1">
                <a:solidFill>
                  <a:srgbClr val="0C300B"/>
                </a:solidFill>
                <a:latin typeface="Childos Arabic Bold"/>
                <a:ea typeface="Childos Arabic Bold"/>
                <a:cs typeface="Childos Arabic Bold"/>
                <a:sym typeface="Childos Arabic Bold"/>
              </a:rPr>
              <a:t>Vagina:</a:t>
            </a:r>
            <a:r>
              <a:rPr lang="en-US" sz="3839">
                <a:solidFill>
                  <a:srgbClr val="0C300B"/>
                </a:solidFill>
                <a:latin typeface="Childos Arabic"/>
                <a:ea typeface="Childos Arabic"/>
                <a:cs typeface="Childos Arabic"/>
                <a:sym typeface="Childos Arabic"/>
              </a:rPr>
              <a:t> The vagina is a canal that leads to the uterus. Its opening is found in the vulva. At birth, the baby usually passes through the mother’s vagina. </a:t>
            </a:r>
          </a:p>
          <a:p>
            <a:pPr algn="l">
              <a:lnSpc>
                <a:spcPts val="5375"/>
              </a:lnSpc>
              <a:spcBef>
                <a:spcPct val="0"/>
              </a:spcBef>
            </a:pPr>
            <a:r>
              <a:rPr lang="en-US" sz="3839" b="1">
                <a:solidFill>
                  <a:srgbClr val="0C300B"/>
                </a:solidFill>
                <a:latin typeface="Childos Arabic Bold"/>
                <a:ea typeface="Childos Arabic Bold"/>
                <a:cs typeface="Childos Arabic Bold"/>
                <a:sym typeface="Childos Arabic Bold"/>
              </a:rPr>
              <a:t>Ovaries: </a:t>
            </a:r>
            <a:r>
              <a:rPr lang="en-US" sz="3839">
                <a:solidFill>
                  <a:srgbClr val="0C300B"/>
                </a:solidFill>
                <a:latin typeface="Childos Arabic"/>
                <a:ea typeface="Childos Arabic"/>
                <a:cs typeface="Childos Arabic"/>
                <a:sym typeface="Childos Arabic"/>
              </a:rPr>
              <a:t>Two glands that contain eggs (ova). Eggs are already present in the ovaries at birth. </a:t>
            </a:r>
          </a:p>
          <a:p>
            <a:pPr marL="828956" lvl="1" indent="-414478" algn="l">
              <a:lnSpc>
                <a:spcPts val="5375"/>
              </a:lnSpc>
              <a:spcBef>
                <a:spcPct val="0"/>
              </a:spcBef>
              <a:buFont typeface="Arial"/>
              <a:buChar char="•"/>
            </a:pPr>
            <a:r>
              <a:rPr lang="en-US" sz="3839">
                <a:solidFill>
                  <a:srgbClr val="0C300B"/>
                </a:solidFill>
                <a:latin typeface="Childos Arabic"/>
                <a:ea typeface="Childos Arabic"/>
                <a:cs typeface="Childos Arabic"/>
                <a:sym typeface="Childos Arabic"/>
              </a:rPr>
              <a:t>Beginning at puberty, an ovary releases one egg each month. </a:t>
            </a:r>
          </a:p>
          <a:p>
            <a:pPr algn="l">
              <a:lnSpc>
                <a:spcPts val="5375"/>
              </a:lnSpc>
              <a:spcBef>
                <a:spcPct val="0"/>
              </a:spcBef>
            </a:pPr>
            <a:r>
              <a:rPr lang="en-US" sz="3839" b="1">
                <a:solidFill>
                  <a:srgbClr val="0C300B"/>
                </a:solidFill>
                <a:latin typeface="Childos Arabic Bold"/>
                <a:ea typeface="Childos Arabic Bold"/>
                <a:cs typeface="Childos Arabic Bold"/>
                <a:sym typeface="Childos Arabic Bold"/>
              </a:rPr>
              <a:t>Uterus:</a:t>
            </a:r>
            <a:r>
              <a:rPr lang="en-US" sz="3839">
                <a:solidFill>
                  <a:srgbClr val="0C300B"/>
                </a:solidFill>
                <a:latin typeface="Childos Arabic"/>
                <a:ea typeface="Childos Arabic"/>
                <a:cs typeface="Childos Arabic"/>
                <a:sym typeface="Childos Arabic"/>
              </a:rPr>
              <a:t> A baby can grow inside the uterus. </a:t>
            </a:r>
          </a:p>
          <a:p>
            <a:pPr algn="l">
              <a:lnSpc>
                <a:spcPts val="5375"/>
              </a:lnSpc>
              <a:spcBef>
                <a:spcPct val="0"/>
              </a:spcBef>
            </a:pPr>
            <a:r>
              <a:rPr lang="en-US" sz="3839" b="1">
                <a:solidFill>
                  <a:srgbClr val="0C300B"/>
                </a:solidFill>
                <a:latin typeface="Childos Arabic Bold"/>
                <a:ea typeface="Childos Arabic Bold"/>
                <a:cs typeface="Childos Arabic Bold"/>
                <a:sym typeface="Childos Arabic Bold"/>
              </a:rPr>
              <a:t>Fallopian Tubes:</a:t>
            </a:r>
            <a:r>
              <a:rPr lang="en-US" sz="3839">
                <a:solidFill>
                  <a:srgbClr val="0C300B"/>
                </a:solidFill>
                <a:latin typeface="Childos Arabic"/>
                <a:ea typeface="Childos Arabic"/>
                <a:cs typeface="Childos Arabic"/>
                <a:sym typeface="Childos Arabic"/>
              </a:rPr>
              <a:t> The two fallopian tubes connect the uterus to the ovaries. There is one tube on each side of the uterus. Every month an ovary releases an egg, which travels down a fallopian tube. When the egg meets a sperm, it becomes an embryo. Then the embryo continues through the fallopian tube and into the uterus, where it grows into a baby.</a:t>
            </a:r>
          </a:p>
        </p:txBody>
      </p:sp>
      <p:sp>
        <p:nvSpPr>
          <p:cNvPr id="8" name="TextBox 8"/>
          <p:cNvSpPr txBox="1"/>
          <p:nvPr/>
        </p:nvSpPr>
        <p:spPr>
          <a:xfrm rot="-3486">
            <a:off x="1740655" y="235331"/>
            <a:ext cx="14276824" cy="842646"/>
          </a:xfrm>
          <a:prstGeom prst="rect">
            <a:avLst/>
          </a:prstGeom>
        </p:spPr>
        <p:txBody>
          <a:bodyPr lIns="0" tIns="0" rIns="0" bIns="0" rtlCol="0" anchor="t">
            <a:spAutoFit/>
          </a:bodyPr>
          <a:lstStyle/>
          <a:p>
            <a:pPr algn="ctr">
              <a:lnSpc>
                <a:spcPts val="6579"/>
              </a:lnSpc>
              <a:spcBef>
                <a:spcPct val="0"/>
              </a:spcBef>
            </a:pPr>
            <a:r>
              <a:rPr lang="en-US" sz="4699">
                <a:solidFill>
                  <a:srgbClr val="1E4712"/>
                </a:solidFill>
                <a:latin typeface="Childos Arabic"/>
                <a:ea typeface="Childos Arabic"/>
                <a:cs typeface="Childos Arabic"/>
                <a:sym typeface="Childos Arabic"/>
              </a:rPr>
              <a:t>Functions of the internal sexual organs</a:t>
            </a:r>
          </a:p>
        </p:txBody>
      </p:sp>
      <p:sp>
        <p:nvSpPr>
          <p:cNvPr id="9" name="Freeform 9"/>
          <p:cNvSpPr/>
          <p:nvPr/>
        </p:nvSpPr>
        <p:spPr>
          <a:xfrm>
            <a:off x="14331524" y="8570805"/>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1"/>
            <a:stretch>
              <a:fillRect/>
            </a:stretch>
          </a:blipFill>
        </p:spPr>
        <p:txBody>
          <a:bodyPr/>
          <a:lstStyle/>
          <a:p>
            <a:endParaRPr lang="en-C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2366203" y="2031883"/>
            <a:ext cx="11932211" cy="6532885"/>
          </a:xfrm>
          <a:custGeom>
            <a:avLst/>
            <a:gdLst/>
            <a:ahLst/>
            <a:cxnLst/>
            <a:rect l="l" t="t" r="r" b="b"/>
            <a:pathLst>
              <a:path w="11932211" h="6532885">
                <a:moveTo>
                  <a:pt x="0" y="0"/>
                </a:moveTo>
                <a:lnTo>
                  <a:pt x="11932210" y="0"/>
                </a:lnTo>
                <a:lnTo>
                  <a:pt x="11932210" y="6532885"/>
                </a:lnTo>
                <a:lnTo>
                  <a:pt x="0" y="653288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2370693">
            <a:off x="-2745786" y="613439"/>
            <a:ext cx="7548972" cy="1550971"/>
          </a:xfrm>
          <a:custGeom>
            <a:avLst/>
            <a:gdLst/>
            <a:ahLst/>
            <a:cxnLst/>
            <a:rect l="l" t="t" r="r" b="b"/>
            <a:pathLst>
              <a:path w="7548972" h="1550971">
                <a:moveTo>
                  <a:pt x="0" y="0"/>
                </a:moveTo>
                <a:lnTo>
                  <a:pt x="7548972" y="0"/>
                </a:lnTo>
                <a:lnTo>
                  <a:pt x="7548972" y="1550971"/>
                </a:lnTo>
                <a:lnTo>
                  <a:pt x="0" y="15509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2370693">
            <a:off x="-2449511" y="933693"/>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rot="-971048">
            <a:off x="13113230" y="2286810"/>
            <a:ext cx="3970782" cy="4114800"/>
          </a:xfrm>
          <a:custGeom>
            <a:avLst/>
            <a:gdLst/>
            <a:ahLst/>
            <a:cxnLst/>
            <a:rect l="l" t="t" r="r" b="b"/>
            <a:pathLst>
              <a:path w="3970782" h="4114800">
                <a:moveTo>
                  <a:pt x="0" y="0"/>
                </a:moveTo>
                <a:lnTo>
                  <a:pt x="3970782" y="0"/>
                </a:lnTo>
                <a:lnTo>
                  <a:pt x="3970782" y="4114800"/>
                </a:lnTo>
                <a:lnTo>
                  <a:pt x="0" y="41148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TextBox 6"/>
          <p:cNvSpPr txBox="1"/>
          <p:nvPr/>
        </p:nvSpPr>
        <p:spPr>
          <a:xfrm>
            <a:off x="2892046" y="4410885"/>
            <a:ext cx="10880525" cy="1841555"/>
          </a:xfrm>
          <a:prstGeom prst="rect">
            <a:avLst/>
          </a:prstGeom>
        </p:spPr>
        <p:txBody>
          <a:bodyPr lIns="0" tIns="0" rIns="0" bIns="0" rtlCol="0" anchor="t">
            <a:spAutoFit/>
          </a:bodyPr>
          <a:lstStyle/>
          <a:p>
            <a:pPr algn="ctr">
              <a:lnSpc>
                <a:spcPts val="6877"/>
              </a:lnSpc>
            </a:pPr>
            <a:r>
              <a:rPr lang="en-US" sz="6877">
                <a:solidFill>
                  <a:srgbClr val="0D3700"/>
                </a:solidFill>
                <a:latin typeface="Childos Arabic"/>
                <a:ea typeface="Childos Arabic"/>
                <a:cs typeface="Childos Arabic"/>
                <a:sym typeface="Childos Arabic"/>
              </a:rPr>
              <a:t>Bravo! You now know the sexual organs of the body!</a:t>
            </a:r>
          </a:p>
        </p:txBody>
      </p:sp>
      <p:sp>
        <p:nvSpPr>
          <p:cNvPr id="7" name="Freeform 7"/>
          <p:cNvSpPr/>
          <p:nvPr/>
        </p:nvSpPr>
        <p:spPr>
          <a:xfrm>
            <a:off x="14325540"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1"/>
            <a:stretch>
              <a:fillRect/>
            </a:stretch>
          </a:blipFill>
        </p:spPr>
        <p:txBody>
          <a:bodyPr/>
          <a:lstStyle/>
          <a:p>
            <a:endParaRPr lang="en-C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2663885" y="1709566"/>
            <a:ext cx="14269615" cy="7812614"/>
          </a:xfrm>
          <a:custGeom>
            <a:avLst/>
            <a:gdLst/>
            <a:ahLst/>
            <a:cxnLst/>
            <a:rect l="l" t="t" r="r" b="b"/>
            <a:pathLst>
              <a:path w="14269615" h="7812614">
                <a:moveTo>
                  <a:pt x="0" y="0"/>
                </a:moveTo>
                <a:lnTo>
                  <a:pt x="14269615" y="0"/>
                </a:lnTo>
                <a:lnTo>
                  <a:pt x="14269615" y="7812614"/>
                </a:lnTo>
                <a:lnTo>
                  <a:pt x="0" y="781261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TextBox 3"/>
          <p:cNvSpPr txBox="1"/>
          <p:nvPr/>
        </p:nvSpPr>
        <p:spPr>
          <a:xfrm>
            <a:off x="2896666" y="3257413"/>
            <a:ext cx="13198936" cy="5582334"/>
          </a:xfrm>
          <a:prstGeom prst="rect">
            <a:avLst/>
          </a:prstGeom>
        </p:spPr>
        <p:txBody>
          <a:bodyPr lIns="0" tIns="0" rIns="0" bIns="0" rtlCol="0" anchor="t">
            <a:spAutoFit/>
          </a:bodyPr>
          <a:lstStyle/>
          <a:p>
            <a:pPr marL="1047836" lvl="1" indent="-523918" algn="l">
              <a:lnSpc>
                <a:spcPts val="4853"/>
              </a:lnSpc>
              <a:buFont typeface="Arial"/>
              <a:buChar char="•"/>
            </a:pPr>
            <a:r>
              <a:rPr lang="en-US" sz="4853">
                <a:solidFill>
                  <a:srgbClr val="0D3700"/>
                </a:solidFill>
                <a:latin typeface="Childos Arabic"/>
                <a:ea typeface="Childos Arabic"/>
                <a:cs typeface="Childos Arabic"/>
                <a:sym typeface="Childos Arabic"/>
              </a:rPr>
              <a:t>Why do you think it’s important that we all know the parts of our bodies?</a:t>
            </a:r>
          </a:p>
          <a:p>
            <a:pPr algn="l">
              <a:lnSpc>
                <a:spcPts val="4853"/>
              </a:lnSpc>
            </a:pPr>
            <a:endParaRPr lang="en-US" sz="4853">
              <a:solidFill>
                <a:srgbClr val="0D3700"/>
              </a:solidFill>
              <a:latin typeface="Childos Arabic"/>
              <a:ea typeface="Childos Arabic"/>
              <a:cs typeface="Childos Arabic"/>
              <a:sym typeface="Childos Arabic"/>
            </a:endParaRPr>
          </a:p>
          <a:p>
            <a:pPr marL="1047836" lvl="1" indent="-523918" algn="l">
              <a:lnSpc>
                <a:spcPts val="4853"/>
              </a:lnSpc>
              <a:buFont typeface="Arial"/>
              <a:buChar char="•"/>
            </a:pPr>
            <a:r>
              <a:rPr lang="en-US" sz="4853">
                <a:solidFill>
                  <a:srgbClr val="0D3700"/>
                </a:solidFill>
                <a:latin typeface="Childos Arabic"/>
                <a:ea typeface="Childos Arabic"/>
                <a:cs typeface="Childos Arabic"/>
                <a:sym typeface="Childos Arabic"/>
              </a:rPr>
              <a:t>How do you think washing our bodies and keeping clean impacts our family and friends around us?</a:t>
            </a:r>
          </a:p>
          <a:p>
            <a:pPr algn="l">
              <a:lnSpc>
                <a:spcPts val="4853"/>
              </a:lnSpc>
            </a:pPr>
            <a:endParaRPr lang="en-US" sz="4853">
              <a:solidFill>
                <a:srgbClr val="0D3700"/>
              </a:solidFill>
              <a:latin typeface="Childos Arabic"/>
              <a:ea typeface="Childos Arabic"/>
              <a:cs typeface="Childos Arabic"/>
              <a:sym typeface="Childos Arabic"/>
            </a:endParaRPr>
          </a:p>
          <a:p>
            <a:pPr marL="1047836" lvl="1" indent="-523918" algn="l">
              <a:lnSpc>
                <a:spcPts val="4853"/>
              </a:lnSpc>
              <a:buFont typeface="Arial"/>
              <a:buChar char="•"/>
            </a:pPr>
            <a:r>
              <a:rPr lang="en-US" sz="4853">
                <a:solidFill>
                  <a:srgbClr val="0D3700"/>
                </a:solidFill>
                <a:latin typeface="Childos Arabic"/>
                <a:ea typeface="Childos Arabic"/>
                <a:cs typeface="Childos Arabic"/>
                <a:sym typeface="Childos Arabic"/>
              </a:rPr>
              <a:t>If someone is not taking a daily bath or shower, how do you think people around them could feel? </a:t>
            </a:r>
          </a:p>
          <a:p>
            <a:pPr algn="ctr">
              <a:lnSpc>
                <a:spcPts val="4950"/>
              </a:lnSpc>
            </a:pPr>
            <a:endParaRPr lang="en-US" sz="4853">
              <a:solidFill>
                <a:srgbClr val="0D3700"/>
              </a:solidFill>
              <a:latin typeface="Childos Arabic"/>
              <a:ea typeface="Childos Arabic"/>
              <a:cs typeface="Childos Arabic"/>
              <a:sym typeface="Childos Arabic"/>
            </a:endParaRPr>
          </a:p>
        </p:txBody>
      </p:sp>
      <p:sp>
        <p:nvSpPr>
          <p:cNvPr id="4" name="Freeform 4"/>
          <p:cNvSpPr/>
          <p:nvPr/>
        </p:nvSpPr>
        <p:spPr>
          <a:xfrm>
            <a:off x="14325540"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5"/>
            <a:stretch>
              <a:fillRect/>
            </a:stretch>
          </a:blipFill>
        </p:spPr>
        <p:txBody>
          <a:bodyPr/>
          <a:lstStyle/>
          <a:p>
            <a:endParaRPr lang="en-CA"/>
          </a:p>
        </p:txBody>
      </p:sp>
      <p:sp>
        <p:nvSpPr>
          <p:cNvPr id="5" name="Freeform 5"/>
          <p:cNvSpPr/>
          <p:nvPr/>
        </p:nvSpPr>
        <p:spPr>
          <a:xfrm>
            <a:off x="-558451" y="952500"/>
            <a:ext cx="4325176" cy="3546644"/>
          </a:xfrm>
          <a:custGeom>
            <a:avLst/>
            <a:gdLst/>
            <a:ahLst/>
            <a:cxnLst/>
            <a:rect l="l" t="t" r="r" b="b"/>
            <a:pathLst>
              <a:path w="4325176" h="3546644">
                <a:moveTo>
                  <a:pt x="0" y="0"/>
                </a:moveTo>
                <a:lnTo>
                  <a:pt x="4325176" y="0"/>
                </a:lnTo>
                <a:lnTo>
                  <a:pt x="4325176" y="3546644"/>
                </a:lnTo>
                <a:lnTo>
                  <a:pt x="0" y="354664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TextBox 6"/>
          <p:cNvSpPr txBox="1"/>
          <p:nvPr/>
        </p:nvSpPr>
        <p:spPr>
          <a:xfrm>
            <a:off x="3560835" y="255417"/>
            <a:ext cx="12231585" cy="1454149"/>
          </a:xfrm>
          <a:prstGeom prst="rect">
            <a:avLst/>
          </a:prstGeom>
        </p:spPr>
        <p:txBody>
          <a:bodyPr lIns="0" tIns="0" rIns="0" bIns="0" rtlCol="0" anchor="t">
            <a:spAutoFit/>
          </a:bodyPr>
          <a:lstStyle/>
          <a:p>
            <a:pPr algn="ctr">
              <a:lnSpc>
                <a:spcPts val="11200"/>
              </a:lnSpc>
            </a:pPr>
            <a:r>
              <a:rPr lang="en-US" sz="8000">
                <a:solidFill>
                  <a:srgbClr val="1E4712"/>
                </a:solidFill>
                <a:latin typeface="Childos Arabic"/>
                <a:ea typeface="Childos Arabic"/>
                <a:cs typeface="Childos Arabic"/>
                <a:sym typeface="Childos Arabic"/>
              </a:rPr>
              <a:t>Class Discussion - Questions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2489810" y="2159891"/>
            <a:ext cx="11835730" cy="6480062"/>
          </a:xfrm>
          <a:custGeom>
            <a:avLst/>
            <a:gdLst/>
            <a:ahLst/>
            <a:cxnLst/>
            <a:rect l="l" t="t" r="r" b="b"/>
            <a:pathLst>
              <a:path w="11835730" h="6480062">
                <a:moveTo>
                  <a:pt x="0" y="0"/>
                </a:moveTo>
                <a:lnTo>
                  <a:pt x="11835730" y="0"/>
                </a:lnTo>
                <a:lnTo>
                  <a:pt x="11835730" y="6480062"/>
                </a:lnTo>
                <a:lnTo>
                  <a:pt x="0" y="64800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TextBox 3"/>
          <p:cNvSpPr txBox="1"/>
          <p:nvPr/>
        </p:nvSpPr>
        <p:spPr>
          <a:xfrm>
            <a:off x="2895077" y="3407268"/>
            <a:ext cx="10711230" cy="4023409"/>
          </a:xfrm>
          <a:prstGeom prst="rect">
            <a:avLst/>
          </a:prstGeom>
        </p:spPr>
        <p:txBody>
          <a:bodyPr lIns="0" tIns="0" rIns="0" bIns="0" rtlCol="0" anchor="t">
            <a:spAutoFit/>
          </a:bodyPr>
          <a:lstStyle/>
          <a:p>
            <a:pPr algn="ctr">
              <a:lnSpc>
                <a:spcPts val="4353"/>
              </a:lnSpc>
            </a:pPr>
            <a:endParaRPr dirty="0"/>
          </a:p>
          <a:p>
            <a:pPr marL="939889" lvl="1" indent="-469944" algn="ctr">
              <a:lnSpc>
                <a:spcPts val="4353"/>
              </a:lnSpc>
              <a:buFont typeface="Arial"/>
              <a:buChar char="•"/>
            </a:pPr>
            <a:r>
              <a:rPr lang="en-US" sz="4353" dirty="0">
                <a:solidFill>
                  <a:srgbClr val="0D3700"/>
                </a:solidFill>
                <a:latin typeface="Childos Arabic"/>
                <a:ea typeface="Childos Arabic"/>
                <a:cs typeface="Childos Arabic"/>
                <a:sym typeface="Childos Arabic"/>
              </a:rPr>
              <a:t>What people in your life are allowed to see you naked, including your private parts? </a:t>
            </a:r>
          </a:p>
          <a:p>
            <a:pPr algn="ctr">
              <a:lnSpc>
                <a:spcPts val="4353"/>
              </a:lnSpc>
            </a:pPr>
            <a:endParaRPr lang="en-US" sz="4353" dirty="0">
              <a:solidFill>
                <a:srgbClr val="0D3700"/>
              </a:solidFill>
              <a:latin typeface="Childos Arabic"/>
              <a:ea typeface="Childos Arabic"/>
              <a:cs typeface="Childos Arabic"/>
              <a:sym typeface="Childos Arabic"/>
            </a:endParaRPr>
          </a:p>
          <a:p>
            <a:pPr marL="939889" lvl="1" indent="-469944" algn="ctr">
              <a:lnSpc>
                <a:spcPts val="4353"/>
              </a:lnSpc>
              <a:buFont typeface="Arial"/>
              <a:buChar char="•"/>
            </a:pPr>
            <a:r>
              <a:rPr lang="en-US" sz="4353" dirty="0">
                <a:solidFill>
                  <a:srgbClr val="0D3700"/>
                </a:solidFill>
                <a:latin typeface="Childos Arabic"/>
                <a:ea typeface="Childos Arabic"/>
                <a:cs typeface="Childos Arabic"/>
                <a:sym typeface="Childos Arabic"/>
              </a:rPr>
              <a:t>Why is it important to call the private parts by their real names?</a:t>
            </a:r>
          </a:p>
          <a:p>
            <a:pPr algn="ctr">
              <a:lnSpc>
                <a:spcPts val="4950"/>
              </a:lnSpc>
            </a:pPr>
            <a:endParaRPr lang="en-US" sz="4353" dirty="0">
              <a:solidFill>
                <a:srgbClr val="0D3700"/>
              </a:solidFill>
              <a:latin typeface="Childos Arabic"/>
              <a:ea typeface="Childos Arabic"/>
              <a:cs typeface="Childos Arabic"/>
              <a:sym typeface="Childos Arabic"/>
            </a:endParaRPr>
          </a:p>
        </p:txBody>
      </p:sp>
      <p:sp>
        <p:nvSpPr>
          <p:cNvPr id="4" name="TextBox 4"/>
          <p:cNvSpPr txBox="1"/>
          <p:nvPr/>
        </p:nvSpPr>
        <p:spPr>
          <a:xfrm>
            <a:off x="3145884" y="505949"/>
            <a:ext cx="12665632" cy="1454149"/>
          </a:xfrm>
          <a:prstGeom prst="rect">
            <a:avLst/>
          </a:prstGeom>
        </p:spPr>
        <p:txBody>
          <a:bodyPr lIns="0" tIns="0" rIns="0" bIns="0" rtlCol="0" anchor="t">
            <a:spAutoFit/>
          </a:bodyPr>
          <a:lstStyle/>
          <a:p>
            <a:pPr algn="ctr">
              <a:lnSpc>
                <a:spcPts val="11200"/>
              </a:lnSpc>
            </a:pPr>
            <a:r>
              <a:rPr lang="en-US" sz="8000">
                <a:solidFill>
                  <a:srgbClr val="1E4712"/>
                </a:solidFill>
                <a:latin typeface="Childos Arabic"/>
                <a:ea typeface="Childos Arabic"/>
                <a:cs typeface="Childos Arabic"/>
                <a:sym typeface="Childos Arabic"/>
              </a:rPr>
              <a:t>Class Discussion - Questions</a:t>
            </a:r>
          </a:p>
        </p:txBody>
      </p:sp>
      <p:sp>
        <p:nvSpPr>
          <p:cNvPr id="5" name="Freeform 5"/>
          <p:cNvSpPr/>
          <p:nvPr/>
        </p:nvSpPr>
        <p:spPr>
          <a:xfrm>
            <a:off x="14325540"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5"/>
            <a:stretch>
              <a:fillRect/>
            </a:stretch>
          </a:blipFill>
        </p:spPr>
        <p:txBody>
          <a:bodyPr/>
          <a:lstStyle/>
          <a:p>
            <a:endParaRPr lang="en-CA"/>
          </a:p>
        </p:txBody>
      </p:sp>
      <p:sp>
        <p:nvSpPr>
          <p:cNvPr id="6" name="Freeform 6"/>
          <p:cNvSpPr/>
          <p:nvPr/>
        </p:nvSpPr>
        <p:spPr>
          <a:xfrm rot="709734">
            <a:off x="13022388" y="3626600"/>
            <a:ext cx="5540064" cy="4542853"/>
          </a:xfrm>
          <a:custGeom>
            <a:avLst/>
            <a:gdLst/>
            <a:ahLst/>
            <a:cxnLst/>
            <a:rect l="l" t="t" r="r" b="b"/>
            <a:pathLst>
              <a:path w="5540064" h="4542853">
                <a:moveTo>
                  <a:pt x="0" y="0"/>
                </a:moveTo>
                <a:lnTo>
                  <a:pt x="5540064" y="0"/>
                </a:lnTo>
                <a:lnTo>
                  <a:pt x="5540064" y="4542853"/>
                </a:lnTo>
                <a:lnTo>
                  <a:pt x="0" y="454285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2912162" y="1186101"/>
            <a:ext cx="12923169" cy="7075435"/>
          </a:xfrm>
          <a:custGeom>
            <a:avLst/>
            <a:gdLst/>
            <a:ahLst/>
            <a:cxnLst/>
            <a:rect l="l" t="t" r="r" b="b"/>
            <a:pathLst>
              <a:path w="12923169" h="7075435">
                <a:moveTo>
                  <a:pt x="0" y="0"/>
                </a:moveTo>
                <a:lnTo>
                  <a:pt x="12923169" y="0"/>
                </a:lnTo>
                <a:lnTo>
                  <a:pt x="12923169" y="7075435"/>
                </a:lnTo>
                <a:lnTo>
                  <a:pt x="0" y="707543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a:off x="11318999" y="5391641"/>
            <a:ext cx="3578640" cy="4693298"/>
          </a:xfrm>
          <a:custGeom>
            <a:avLst/>
            <a:gdLst/>
            <a:ahLst/>
            <a:cxnLst/>
            <a:rect l="l" t="t" r="r" b="b"/>
            <a:pathLst>
              <a:path w="3578640" h="4693298">
                <a:moveTo>
                  <a:pt x="0" y="0"/>
                </a:moveTo>
                <a:lnTo>
                  <a:pt x="3578640" y="0"/>
                </a:lnTo>
                <a:lnTo>
                  <a:pt x="3578640" y="4693298"/>
                </a:lnTo>
                <a:lnTo>
                  <a:pt x="0" y="46932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9215944">
            <a:off x="-442713" y="-2484027"/>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0" y="6683499"/>
            <a:ext cx="3501768" cy="4716186"/>
          </a:xfrm>
          <a:custGeom>
            <a:avLst/>
            <a:gdLst/>
            <a:ahLst/>
            <a:cxnLst/>
            <a:rect l="l" t="t" r="r" b="b"/>
            <a:pathLst>
              <a:path w="3501768" h="4716186">
                <a:moveTo>
                  <a:pt x="0" y="0"/>
                </a:moveTo>
                <a:lnTo>
                  <a:pt x="3501768" y="0"/>
                </a:lnTo>
                <a:lnTo>
                  <a:pt x="3501768" y="4716186"/>
                </a:lnTo>
                <a:lnTo>
                  <a:pt x="0" y="4716186"/>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1824029" y="7456550"/>
            <a:ext cx="2675599" cy="3603501"/>
          </a:xfrm>
          <a:custGeom>
            <a:avLst/>
            <a:gdLst/>
            <a:ahLst/>
            <a:cxnLst/>
            <a:rect l="l" t="t" r="r" b="b"/>
            <a:pathLst>
              <a:path w="2675599" h="3603501">
                <a:moveTo>
                  <a:pt x="0" y="0"/>
                </a:moveTo>
                <a:lnTo>
                  <a:pt x="2675600" y="0"/>
                </a:lnTo>
                <a:lnTo>
                  <a:pt x="2675600" y="3603500"/>
                </a:lnTo>
                <a:lnTo>
                  <a:pt x="0" y="3603500"/>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7" name="Freeform 7"/>
          <p:cNvSpPr/>
          <p:nvPr/>
        </p:nvSpPr>
        <p:spPr>
          <a:xfrm>
            <a:off x="3661127" y="8722571"/>
            <a:ext cx="2323178" cy="3128859"/>
          </a:xfrm>
          <a:custGeom>
            <a:avLst/>
            <a:gdLst/>
            <a:ahLst/>
            <a:cxnLst/>
            <a:rect l="l" t="t" r="r" b="b"/>
            <a:pathLst>
              <a:path w="2323178" h="3128859">
                <a:moveTo>
                  <a:pt x="0" y="0"/>
                </a:moveTo>
                <a:lnTo>
                  <a:pt x="2323178" y="0"/>
                </a:lnTo>
                <a:lnTo>
                  <a:pt x="2323178" y="3128858"/>
                </a:lnTo>
                <a:lnTo>
                  <a:pt x="0" y="3128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8" name="TextBox 8"/>
          <p:cNvSpPr txBox="1"/>
          <p:nvPr/>
        </p:nvSpPr>
        <p:spPr>
          <a:xfrm>
            <a:off x="3501768" y="2602584"/>
            <a:ext cx="11395871" cy="6016276"/>
          </a:xfrm>
          <a:prstGeom prst="rect">
            <a:avLst/>
          </a:prstGeom>
        </p:spPr>
        <p:txBody>
          <a:bodyPr lIns="0" tIns="0" rIns="0" bIns="0" rtlCol="0" anchor="t">
            <a:spAutoFit/>
          </a:bodyPr>
          <a:lstStyle/>
          <a:p>
            <a:pPr algn="ctr">
              <a:lnSpc>
                <a:spcPts val="7736"/>
              </a:lnSpc>
            </a:pPr>
            <a:r>
              <a:rPr lang="en-US" sz="7736">
                <a:solidFill>
                  <a:srgbClr val="0D3700"/>
                </a:solidFill>
                <a:latin typeface="Childos Arabic"/>
                <a:ea typeface="Childos Arabic"/>
                <a:cs typeface="Childos Arabic"/>
                <a:sym typeface="Childos Arabic"/>
              </a:rPr>
              <a:t>WHAT DID YOU LEARN TODAY ABOUT THE SEXUAL PARTS OF THE BODY?</a:t>
            </a:r>
          </a:p>
          <a:p>
            <a:pPr algn="ctr">
              <a:lnSpc>
                <a:spcPts val="7736"/>
              </a:lnSpc>
            </a:pPr>
            <a:endParaRPr lang="en-US" sz="7736">
              <a:solidFill>
                <a:srgbClr val="0D3700"/>
              </a:solidFill>
              <a:latin typeface="Childos Arabic"/>
              <a:ea typeface="Childos Arabic"/>
              <a:cs typeface="Childos Arabic"/>
              <a:sym typeface="Childos Arabic"/>
            </a:endParaRPr>
          </a:p>
          <a:p>
            <a:pPr algn="ctr">
              <a:lnSpc>
                <a:spcPts val="7736"/>
              </a:lnSpc>
            </a:pPr>
            <a:endParaRPr lang="en-US" sz="7736">
              <a:solidFill>
                <a:srgbClr val="0D3700"/>
              </a:solidFill>
              <a:latin typeface="Childos Arabic"/>
              <a:ea typeface="Childos Arabic"/>
              <a:cs typeface="Childos Arabic"/>
              <a:sym typeface="Childos Arabic"/>
            </a:endParaRPr>
          </a:p>
          <a:p>
            <a:pPr algn="ctr">
              <a:lnSpc>
                <a:spcPts val="7736"/>
              </a:lnSpc>
            </a:pPr>
            <a:endParaRPr lang="en-US" sz="7736">
              <a:solidFill>
                <a:srgbClr val="0D3700"/>
              </a:solidFill>
              <a:latin typeface="Childos Arabic"/>
              <a:ea typeface="Childos Arabic"/>
              <a:cs typeface="Childos Arabic"/>
              <a:sym typeface="Childos Arabic"/>
            </a:endParaRPr>
          </a:p>
        </p:txBody>
      </p:sp>
      <p:sp>
        <p:nvSpPr>
          <p:cNvPr id="9" name="Freeform 9"/>
          <p:cNvSpPr/>
          <p:nvPr/>
        </p:nvSpPr>
        <p:spPr>
          <a:xfrm rot="1235572">
            <a:off x="12504912" y="254719"/>
            <a:ext cx="8186258" cy="1681904"/>
          </a:xfrm>
          <a:custGeom>
            <a:avLst/>
            <a:gdLst/>
            <a:ahLst/>
            <a:cxnLst/>
            <a:rect l="l" t="t" r="r" b="b"/>
            <a:pathLst>
              <a:path w="8186258" h="1681904">
                <a:moveTo>
                  <a:pt x="0" y="0"/>
                </a:moveTo>
                <a:lnTo>
                  <a:pt x="8186258" y="0"/>
                </a:lnTo>
                <a:lnTo>
                  <a:pt x="8186258" y="1681903"/>
                </a:lnTo>
                <a:lnTo>
                  <a:pt x="0" y="1681903"/>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CA"/>
          </a:p>
        </p:txBody>
      </p:sp>
      <p:sp>
        <p:nvSpPr>
          <p:cNvPr id="10" name="Freeform 10"/>
          <p:cNvSpPr/>
          <p:nvPr/>
        </p:nvSpPr>
        <p:spPr>
          <a:xfrm>
            <a:off x="15218150" y="-784488"/>
            <a:ext cx="3069850" cy="3058687"/>
          </a:xfrm>
          <a:custGeom>
            <a:avLst/>
            <a:gdLst/>
            <a:ahLst/>
            <a:cxnLst/>
            <a:rect l="l" t="t" r="r" b="b"/>
            <a:pathLst>
              <a:path w="3069850" h="3058687">
                <a:moveTo>
                  <a:pt x="0" y="0"/>
                </a:moveTo>
                <a:lnTo>
                  <a:pt x="3069850" y="0"/>
                </a:lnTo>
                <a:lnTo>
                  <a:pt x="3069850" y="3058688"/>
                </a:lnTo>
                <a:lnTo>
                  <a:pt x="0" y="3058688"/>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en-CA"/>
          </a:p>
        </p:txBody>
      </p:sp>
      <p:sp>
        <p:nvSpPr>
          <p:cNvPr id="11" name="Freeform 11"/>
          <p:cNvSpPr/>
          <p:nvPr/>
        </p:nvSpPr>
        <p:spPr>
          <a:xfrm>
            <a:off x="14325540"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7"/>
            <a:stretch>
              <a:fillRect/>
            </a:stretch>
          </a:blipFill>
        </p:spPr>
        <p:txBody>
          <a:bodyPr/>
          <a:lstStyle/>
          <a:p>
            <a:endParaRPr lang="en-C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BDFAB"/>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rot="-39834">
            <a:off x="5715159" y="705753"/>
            <a:ext cx="6857683" cy="1851574"/>
          </a:xfrm>
          <a:custGeom>
            <a:avLst/>
            <a:gdLst/>
            <a:ahLst/>
            <a:cxnLst/>
            <a:rect l="l" t="t" r="r" b="b"/>
            <a:pathLst>
              <a:path w="6857683" h="1851574">
                <a:moveTo>
                  <a:pt x="0" y="0"/>
                </a:moveTo>
                <a:lnTo>
                  <a:pt x="6857682" y="0"/>
                </a:lnTo>
                <a:lnTo>
                  <a:pt x="6857682" y="1851575"/>
                </a:lnTo>
                <a:lnTo>
                  <a:pt x="0" y="1851575"/>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Freeform 6"/>
          <p:cNvSpPr/>
          <p:nvPr/>
        </p:nvSpPr>
        <p:spPr>
          <a:xfrm>
            <a:off x="5223571" y="3208644"/>
            <a:ext cx="7931130" cy="5631102"/>
          </a:xfrm>
          <a:custGeom>
            <a:avLst/>
            <a:gdLst/>
            <a:ahLst/>
            <a:cxnLst/>
            <a:rect l="l" t="t" r="r" b="b"/>
            <a:pathLst>
              <a:path w="7931130" h="5631102">
                <a:moveTo>
                  <a:pt x="0" y="0"/>
                </a:moveTo>
                <a:lnTo>
                  <a:pt x="7931130" y="0"/>
                </a:lnTo>
                <a:lnTo>
                  <a:pt x="7931130" y="5631102"/>
                </a:lnTo>
                <a:lnTo>
                  <a:pt x="0" y="563110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TextBox 7"/>
          <p:cNvSpPr txBox="1"/>
          <p:nvPr/>
        </p:nvSpPr>
        <p:spPr>
          <a:xfrm rot="-3486">
            <a:off x="5191399" y="4323717"/>
            <a:ext cx="7905048" cy="4666355"/>
          </a:xfrm>
          <a:prstGeom prst="rect">
            <a:avLst/>
          </a:prstGeom>
        </p:spPr>
        <p:txBody>
          <a:bodyPr lIns="0" tIns="0" rIns="0" bIns="0" rtlCol="0" anchor="t">
            <a:spAutoFit/>
          </a:bodyPr>
          <a:lstStyle/>
          <a:p>
            <a:pPr algn="ctr">
              <a:lnSpc>
                <a:spcPts val="7000"/>
              </a:lnSpc>
            </a:pPr>
            <a:r>
              <a:rPr lang="en-US" sz="5000" spc="25">
                <a:solidFill>
                  <a:srgbClr val="0D3700"/>
                </a:solidFill>
                <a:latin typeface="Childos Arabic"/>
                <a:ea typeface="Childos Arabic"/>
                <a:cs typeface="Childos Arabic"/>
                <a:sym typeface="Childos Arabic"/>
              </a:rPr>
              <a:t>CCQ Topic:</a:t>
            </a:r>
          </a:p>
          <a:p>
            <a:pPr algn="ctr">
              <a:lnSpc>
                <a:spcPts val="7000"/>
              </a:lnSpc>
            </a:pPr>
            <a:r>
              <a:rPr lang="en-US" sz="5000" spc="25">
                <a:solidFill>
                  <a:srgbClr val="0D3700"/>
                </a:solidFill>
                <a:latin typeface="Childos Arabic"/>
                <a:ea typeface="Childos Arabic"/>
                <a:cs typeface="Childos Arabic"/>
                <a:sym typeface="Childos Arabic"/>
              </a:rPr>
              <a:t>Characteristics of</a:t>
            </a:r>
          </a:p>
          <a:p>
            <a:pPr algn="ctr">
              <a:lnSpc>
                <a:spcPts val="7000"/>
              </a:lnSpc>
            </a:pPr>
            <a:r>
              <a:rPr lang="en-US" sz="5000" spc="25">
                <a:solidFill>
                  <a:srgbClr val="0D3700"/>
                </a:solidFill>
                <a:latin typeface="Childos Arabic"/>
                <a:ea typeface="Childos Arabic"/>
                <a:cs typeface="Childos Arabic"/>
                <a:sym typeface="Childos Arabic"/>
              </a:rPr>
              <a:t> Each Person</a:t>
            </a:r>
          </a:p>
          <a:p>
            <a:pPr algn="ctr">
              <a:lnSpc>
                <a:spcPts val="7000"/>
              </a:lnSpc>
            </a:pPr>
            <a:r>
              <a:rPr lang="en-US" sz="5000" b="1" spc="25">
                <a:solidFill>
                  <a:srgbClr val="0D3700"/>
                </a:solidFill>
                <a:latin typeface="Childos Arabic Bold"/>
                <a:ea typeface="Childos Arabic Bold"/>
                <a:cs typeface="Childos Arabic Bold"/>
                <a:sym typeface="Childos Arabic Bold"/>
              </a:rPr>
              <a:t>Sexual Parts of the Body</a:t>
            </a:r>
          </a:p>
          <a:p>
            <a:pPr algn="ctr">
              <a:lnSpc>
                <a:spcPts val="8848"/>
              </a:lnSpc>
              <a:spcBef>
                <a:spcPct val="0"/>
              </a:spcBef>
            </a:pPr>
            <a:endParaRPr lang="en-US" sz="5000" b="1" spc="25">
              <a:solidFill>
                <a:srgbClr val="0D3700"/>
              </a:solidFill>
              <a:latin typeface="Childos Arabic Bold"/>
              <a:ea typeface="Childos Arabic Bold"/>
              <a:cs typeface="Childos Arabic Bold"/>
              <a:sym typeface="Childos Arabic Bold"/>
            </a:endParaRPr>
          </a:p>
        </p:txBody>
      </p:sp>
      <p:sp>
        <p:nvSpPr>
          <p:cNvPr id="8" name="Freeform 8"/>
          <p:cNvSpPr/>
          <p:nvPr/>
        </p:nvSpPr>
        <p:spPr>
          <a:xfrm>
            <a:off x="14272185"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10"/>
            <a:stretch>
              <a:fillRect/>
            </a:stretch>
          </a:blipFill>
        </p:spPr>
        <p:txBody>
          <a:bodyPr/>
          <a:lstStyle/>
          <a:p>
            <a:endParaRPr lang="en-CA"/>
          </a:p>
        </p:txBody>
      </p:sp>
      <p:sp>
        <p:nvSpPr>
          <p:cNvPr id="9" name="TextBox 9"/>
          <p:cNvSpPr txBox="1"/>
          <p:nvPr/>
        </p:nvSpPr>
        <p:spPr>
          <a:xfrm rot="-39834">
            <a:off x="7063369" y="1013656"/>
            <a:ext cx="4251536" cy="1271370"/>
          </a:xfrm>
          <a:prstGeom prst="rect">
            <a:avLst/>
          </a:prstGeom>
        </p:spPr>
        <p:txBody>
          <a:bodyPr lIns="0" tIns="0" rIns="0" bIns="0" rtlCol="0" anchor="t">
            <a:spAutoFit/>
          </a:bodyPr>
          <a:lstStyle/>
          <a:p>
            <a:pPr algn="ctr">
              <a:lnSpc>
                <a:spcPts val="8156"/>
              </a:lnSpc>
              <a:spcBef>
                <a:spcPct val="0"/>
              </a:spcBef>
            </a:pPr>
            <a:r>
              <a:rPr lang="en-US" sz="5826" spc="145" dirty="0">
                <a:solidFill>
                  <a:srgbClr val="0D3700"/>
                </a:solidFill>
                <a:latin typeface="Childos Arabic"/>
                <a:ea typeface="Childos Arabic"/>
                <a:cs typeface="Childos Arabic"/>
                <a:sym typeface="Childos Arabic"/>
              </a:rPr>
              <a:t>Elementary 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1121030" y="1452934"/>
            <a:ext cx="16045939" cy="7381132"/>
          </a:xfrm>
          <a:custGeom>
            <a:avLst/>
            <a:gdLst/>
            <a:ahLst/>
            <a:cxnLst/>
            <a:rect l="l" t="t" r="r" b="b"/>
            <a:pathLst>
              <a:path w="16045939" h="7381132">
                <a:moveTo>
                  <a:pt x="0" y="0"/>
                </a:moveTo>
                <a:lnTo>
                  <a:pt x="16045940" y="0"/>
                </a:lnTo>
                <a:lnTo>
                  <a:pt x="16045940" y="7381132"/>
                </a:lnTo>
                <a:lnTo>
                  <a:pt x="0" y="73811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3897634" y="2678417"/>
            <a:ext cx="11258810" cy="1425839"/>
          </a:xfrm>
          <a:prstGeom prst="rect">
            <a:avLst/>
          </a:prstGeom>
        </p:spPr>
        <p:txBody>
          <a:bodyPr lIns="0" tIns="0" rIns="0" bIns="0" rtlCol="0" anchor="t">
            <a:spAutoFit/>
          </a:bodyPr>
          <a:lstStyle/>
          <a:p>
            <a:pPr algn="ctr">
              <a:lnSpc>
                <a:spcPts val="10010"/>
              </a:lnSpc>
            </a:pPr>
            <a:r>
              <a:rPr lang="en-US" sz="10010">
                <a:solidFill>
                  <a:srgbClr val="0D3700"/>
                </a:solidFill>
                <a:latin typeface="Childos Arabic"/>
                <a:ea typeface="Childos Arabic"/>
                <a:cs typeface="Childos Arabic"/>
                <a:sym typeface="Childos Arabic"/>
              </a:rPr>
              <a:t>Don't forget</a:t>
            </a:r>
          </a:p>
        </p:txBody>
      </p:sp>
      <p:sp>
        <p:nvSpPr>
          <p:cNvPr id="4" name="TextBox 4"/>
          <p:cNvSpPr txBox="1"/>
          <p:nvPr/>
        </p:nvSpPr>
        <p:spPr>
          <a:xfrm>
            <a:off x="2273498" y="4407874"/>
            <a:ext cx="13976217" cy="2419350"/>
          </a:xfrm>
          <a:prstGeom prst="rect">
            <a:avLst/>
          </a:prstGeom>
        </p:spPr>
        <p:txBody>
          <a:bodyPr lIns="0" tIns="0" rIns="0" bIns="0" rtlCol="0" anchor="t">
            <a:spAutoFit/>
          </a:bodyPr>
          <a:lstStyle/>
          <a:p>
            <a:pPr algn="ctr">
              <a:lnSpc>
                <a:spcPts val="6297"/>
              </a:lnSpc>
            </a:pPr>
            <a:r>
              <a:rPr lang="en-US" sz="5247">
                <a:solidFill>
                  <a:srgbClr val="0D3700"/>
                </a:solidFill>
                <a:latin typeface="Childos Arabic"/>
                <a:ea typeface="Childos Arabic"/>
                <a:cs typeface="Childos Arabic"/>
                <a:sym typeface="Childos Arabic"/>
              </a:rPr>
              <a:t>If you have any more questions or want to talk about your feelings, you can speak to your parents, guardians, teachers, or another adult you trust. </a:t>
            </a:r>
          </a:p>
        </p:txBody>
      </p:sp>
      <p:sp>
        <p:nvSpPr>
          <p:cNvPr id="5" name="Freeform 5"/>
          <p:cNvSpPr/>
          <p:nvPr/>
        </p:nvSpPr>
        <p:spPr>
          <a:xfrm rot="4659151">
            <a:off x="13953864" y="1430673"/>
            <a:ext cx="2295850" cy="2304988"/>
          </a:xfrm>
          <a:custGeom>
            <a:avLst/>
            <a:gdLst/>
            <a:ahLst/>
            <a:cxnLst/>
            <a:rect l="l" t="t" r="r" b="b"/>
            <a:pathLst>
              <a:path w="2295850" h="2304988">
                <a:moveTo>
                  <a:pt x="0" y="0"/>
                </a:moveTo>
                <a:lnTo>
                  <a:pt x="2295851" y="0"/>
                </a:lnTo>
                <a:lnTo>
                  <a:pt x="2295851" y="2304988"/>
                </a:lnTo>
                <a:lnTo>
                  <a:pt x="0" y="2304988"/>
                </a:lnTo>
                <a:lnTo>
                  <a:pt x="0" y="0"/>
                </a:lnTo>
                <a:close/>
              </a:path>
            </a:pathLst>
          </a:custGeom>
          <a:blipFill>
            <a:blip r:embed="rId4">
              <a:extLst>
                <a:ext uri="{96DAC541-7B7A-43D3-8B79-37D633B846F1}">
                  <asvg:svgBlip xmlns:asvg="http://schemas.microsoft.com/office/drawing/2016/SVG/main" r:embed="rId5"/>
                </a:ext>
              </a:extLst>
            </a:blip>
            <a:stretch>
              <a:fillRect t="-2382" b="-23300"/>
            </a:stretch>
          </a:blipFill>
        </p:spPr>
        <p:txBody>
          <a:bodyPr/>
          <a:lstStyle/>
          <a:p>
            <a:endParaRPr lang="en-CA"/>
          </a:p>
        </p:txBody>
      </p:sp>
      <p:sp>
        <p:nvSpPr>
          <p:cNvPr id="6" name="Freeform 6"/>
          <p:cNvSpPr/>
          <p:nvPr/>
        </p:nvSpPr>
        <p:spPr>
          <a:xfrm rot="-5400000">
            <a:off x="-5030052" y="3898702"/>
            <a:ext cx="12117503" cy="2489596"/>
          </a:xfrm>
          <a:custGeom>
            <a:avLst/>
            <a:gdLst/>
            <a:ahLst/>
            <a:cxnLst/>
            <a:rect l="l" t="t" r="r" b="b"/>
            <a:pathLst>
              <a:path w="12117503" h="2489596">
                <a:moveTo>
                  <a:pt x="0" y="0"/>
                </a:moveTo>
                <a:lnTo>
                  <a:pt x="12117504" y="0"/>
                </a:lnTo>
                <a:lnTo>
                  <a:pt x="12117504" y="2489596"/>
                </a:lnTo>
                <a:lnTo>
                  <a:pt x="0" y="248959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7" name="Freeform 7"/>
          <p:cNvSpPr/>
          <p:nvPr/>
        </p:nvSpPr>
        <p:spPr>
          <a:xfrm>
            <a:off x="503561" y="0"/>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1489091" y="7774624"/>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9" name="Freeform 9"/>
          <p:cNvSpPr/>
          <p:nvPr/>
        </p:nvSpPr>
        <p:spPr>
          <a:xfrm>
            <a:off x="14325540"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rot="-1941356" flipV="1">
            <a:off x="-213415" y="-2071193"/>
            <a:ext cx="4544869" cy="3221176"/>
          </a:xfrm>
          <a:custGeom>
            <a:avLst/>
            <a:gdLst/>
            <a:ahLst/>
            <a:cxnLst/>
            <a:rect l="l" t="t" r="r" b="b"/>
            <a:pathLst>
              <a:path w="4544869" h="3221176">
                <a:moveTo>
                  <a:pt x="0" y="3221177"/>
                </a:moveTo>
                <a:lnTo>
                  <a:pt x="4544869" y="3221177"/>
                </a:lnTo>
                <a:lnTo>
                  <a:pt x="4544869" y="0"/>
                </a:lnTo>
                <a:lnTo>
                  <a:pt x="0" y="0"/>
                </a:lnTo>
                <a:lnTo>
                  <a:pt x="0" y="3221177"/>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306147" y="1643031"/>
            <a:ext cx="2365166" cy="2378048"/>
          </a:xfrm>
          <a:custGeom>
            <a:avLst/>
            <a:gdLst/>
            <a:ahLst/>
            <a:cxnLst/>
            <a:rect l="l" t="t" r="r" b="b"/>
            <a:pathLst>
              <a:path w="2365166" h="2378048">
                <a:moveTo>
                  <a:pt x="0" y="0"/>
                </a:moveTo>
                <a:lnTo>
                  <a:pt x="2365167" y="0"/>
                </a:lnTo>
                <a:lnTo>
                  <a:pt x="2365167" y="2378048"/>
                </a:lnTo>
                <a:lnTo>
                  <a:pt x="0" y="237804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2282527" y="1513034"/>
            <a:ext cx="1993349" cy="2158862"/>
          </a:xfrm>
          <a:custGeom>
            <a:avLst/>
            <a:gdLst/>
            <a:ahLst/>
            <a:cxnLst/>
            <a:rect l="l" t="t" r="r" b="b"/>
            <a:pathLst>
              <a:path w="1993349" h="2158862">
                <a:moveTo>
                  <a:pt x="0" y="0"/>
                </a:moveTo>
                <a:lnTo>
                  <a:pt x="1993350" y="0"/>
                </a:lnTo>
                <a:lnTo>
                  <a:pt x="1993350" y="2158862"/>
                </a:lnTo>
                <a:lnTo>
                  <a:pt x="0" y="215886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Freeform 5"/>
          <p:cNvSpPr/>
          <p:nvPr/>
        </p:nvSpPr>
        <p:spPr>
          <a:xfrm>
            <a:off x="-105654" y="4125642"/>
            <a:ext cx="2388181" cy="2397686"/>
          </a:xfrm>
          <a:custGeom>
            <a:avLst/>
            <a:gdLst/>
            <a:ahLst/>
            <a:cxnLst/>
            <a:rect l="l" t="t" r="r" b="b"/>
            <a:pathLst>
              <a:path w="2388181" h="2397686">
                <a:moveTo>
                  <a:pt x="0" y="0"/>
                </a:moveTo>
                <a:lnTo>
                  <a:pt x="2388181" y="0"/>
                </a:lnTo>
                <a:lnTo>
                  <a:pt x="2388181" y="2397686"/>
                </a:lnTo>
                <a:lnTo>
                  <a:pt x="0" y="2397686"/>
                </a:lnTo>
                <a:lnTo>
                  <a:pt x="0" y="0"/>
                </a:lnTo>
                <a:close/>
              </a:path>
            </a:pathLst>
          </a:custGeom>
          <a:blipFill>
            <a:blip r:embed="rId8">
              <a:extLst>
                <a:ext uri="{96DAC541-7B7A-43D3-8B79-37D633B846F1}">
                  <asvg:svgBlip xmlns:asvg="http://schemas.microsoft.com/office/drawing/2016/SVG/main" r:embed="rId9"/>
                </a:ext>
              </a:extLst>
            </a:blip>
            <a:stretch>
              <a:fillRect t="-2382" b="-23300"/>
            </a:stretch>
          </a:blipFill>
        </p:spPr>
        <p:txBody>
          <a:bodyPr/>
          <a:lstStyle/>
          <a:p>
            <a:endParaRPr lang="en-CA"/>
          </a:p>
        </p:txBody>
      </p:sp>
      <p:sp>
        <p:nvSpPr>
          <p:cNvPr id="6" name="Freeform 6"/>
          <p:cNvSpPr/>
          <p:nvPr/>
        </p:nvSpPr>
        <p:spPr>
          <a:xfrm rot="3768278" flipV="1">
            <a:off x="1890124" y="4381102"/>
            <a:ext cx="2182442" cy="2248974"/>
          </a:xfrm>
          <a:custGeom>
            <a:avLst/>
            <a:gdLst/>
            <a:ahLst/>
            <a:cxnLst/>
            <a:rect l="l" t="t" r="r" b="b"/>
            <a:pathLst>
              <a:path w="2182442" h="2248974">
                <a:moveTo>
                  <a:pt x="0" y="2248974"/>
                </a:moveTo>
                <a:lnTo>
                  <a:pt x="2182442" y="2248974"/>
                </a:lnTo>
                <a:lnTo>
                  <a:pt x="2182442" y="0"/>
                </a:lnTo>
                <a:lnTo>
                  <a:pt x="0" y="0"/>
                </a:lnTo>
                <a:lnTo>
                  <a:pt x="0" y="2248974"/>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7" name="Freeform 7"/>
          <p:cNvSpPr/>
          <p:nvPr/>
        </p:nvSpPr>
        <p:spPr>
          <a:xfrm rot="-3016826" flipH="1">
            <a:off x="-925115" y="6324173"/>
            <a:ext cx="4621853" cy="4354171"/>
          </a:xfrm>
          <a:custGeom>
            <a:avLst/>
            <a:gdLst/>
            <a:ahLst/>
            <a:cxnLst/>
            <a:rect l="l" t="t" r="r" b="b"/>
            <a:pathLst>
              <a:path w="4621853" h="4354171">
                <a:moveTo>
                  <a:pt x="4621853" y="0"/>
                </a:moveTo>
                <a:lnTo>
                  <a:pt x="0" y="0"/>
                </a:lnTo>
                <a:lnTo>
                  <a:pt x="0" y="4354171"/>
                </a:lnTo>
                <a:lnTo>
                  <a:pt x="4621853" y="4354171"/>
                </a:lnTo>
                <a:lnTo>
                  <a:pt x="4621853"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CA"/>
          </a:p>
        </p:txBody>
      </p:sp>
      <p:sp>
        <p:nvSpPr>
          <p:cNvPr id="8" name="Freeform 8"/>
          <p:cNvSpPr/>
          <p:nvPr/>
        </p:nvSpPr>
        <p:spPr>
          <a:xfrm>
            <a:off x="3131140" y="8897702"/>
            <a:ext cx="1624452" cy="1290763"/>
          </a:xfrm>
          <a:custGeom>
            <a:avLst/>
            <a:gdLst/>
            <a:ahLst/>
            <a:cxnLst/>
            <a:rect l="l" t="t" r="r" b="b"/>
            <a:pathLst>
              <a:path w="1624452" h="1290763">
                <a:moveTo>
                  <a:pt x="0" y="0"/>
                </a:moveTo>
                <a:lnTo>
                  <a:pt x="1624453" y="0"/>
                </a:lnTo>
                <a:lnTo>
                  <a:pt x="1624453" y="1290763"/>
                </a:lnTo>
                <a:lnTo>
                  <a:pt x="0" y="1290763"/>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CA"/>
          </a:p>
        </p:txBody>
      </p:sp>
      <p:grpSp>
        <p:nvGrpSpPr>
          <p:cNvPr id="9" name="Group 9"/>
          <p:cNvGrpSpPr/>
          <p:nvPr/>
        </p:nvGrpSpPr>
        <p:grpSpPr>
          <a:xfrm>
            <a:off x="5153835" y="3671896"/>
            <a:ext cx="12285532" cy="3564952"/>
            <a:chOff x="0" y="0"/>
            <a:chExt cx="13279545" cy="3853389"/>
          </a:xfrm>
        </p:grpSpPr>
        <p:sp>
          <p:nvSpPr>
            <p:cNvPr id="10" name="Freeform 10"/>
            <p:cNvSpPr/>
            <p:nvPr/>
          </p:nvSpPr>
          <p:spPr>
            <a:xfrm>
              <a:off x="0" y="0"/>
              <a:ext cx="13279546" cy="3853390"/>
            </a:xfrm>
            <a:custGeom>
              <a:avLst/>
              <a:gdLst/>
              <a:ahLst/>
              <a:cxnLst/>
              <a:rect l="l" t="t" r="r" b="b"/>
              <a:pathLst>
                <a:path w="13279546" h="3853390">
                  <a:moveTo>
                    <a:pt x="13155085" y="3853389"/>
                  </a:moveTo>
                  <a:lnTo>
                    <a:pt x="124460" y="3853389"/>
                  </a:lnTo>
                  <a:cubicBezTo>
                    <a:pt x="55880" y="3853389"/>
                    <a:pt x="0" y="3797509"/>
                    <a:pt x="0" y="3728929"/>
                  </a:cubicBezTo>
                  <a:lnTo>
                    <a:pt x="0" y="124460"/>
                  </a:lnTo>
                  <a:cubicBezTo>
                    <a:pt x="0" y="55880"/>
                    <a:pt x="55880" y="0"/>
                    <a:pt x="124460" y="0"/>
                  </a:cubicBezTo>
                  <a:lnTo>
                    <a:pt x="13155085" y="0"/>
                  </a:lnTo>
                  <a:cubicBezTo>
                    <a:pt x="13223666" y="0"/>
                    <a:pt x="13279546" y="55880"/>
                    <a:pt x="13279546" y="124460"/>
                  </a:cubicBezTo>
                  <a:lnTo>
                    <a:pt x="13279546" y="3728929"/>
                  </a:lnTo>
                  <a:cubicBezTo>
                    <a:pt x="13279546" y="3797509"/>
                    <a:pt x="13223666" y="3853390"/>
                    <a:pt x="13155085" y="3853390"/>
                  </a:cubicBezTo>
                  <a:close/>
                </a:path>
              </a:pathLst>
            </a:custGeom>
            <a:solidFill>
              <a:srgbClr val="0D3700"/>
            </a:solidFill>
          </p:spPr>
          <p:txBody>
            <a:bodyPr/>
            <a:lstStyle/>
            <a:p>
              <a:endParaRPr lang="en-CA"/>
            </a:p>
          </p:txBody>
        </p:sp>
      </p:grpSp>
      <p:grpSp>
        <p:nvGrpSpPr>
          <p:cNvPr id="11" name="Group 11"/>
          <p:cNvGrpSpPr/>
          <p:nvPr/>
        </p:nvGrpSpPr>
        <p:grpSpPr>
          <a:xfrm>
            <a:off x="5530522" y="4434911"/>
            <a:ext cx="11532157" cy="2038921"/>
            <a:chOff x="0" y="0"/>
            <a:chExt cx="12749821" cy="2254208"/>
          </a:xfrm>
        </p:grpSpPr>
        <p:sp>
          <p:nvSpPr>
            <p:cNvPr id="12" name="Freeform 12"/>
            <p:cNvSpPr/>
            <p:nvPr/>
          </p:nvSpPr>
          <p:spPr>
            <a:xfrm>
              <a:off x="0" y="0"/>
              <a:ext cx="12749821" cy="2254208"/>
            </a:xfrm>
            <a:custGeom>
              <a:avLst/>
              <a:gdLst/>
              <a:ahLst/>
              <a:cxnLst/>
              <a:rect l="l" t="t" r="r" b="b"/>
              <a:pathLst>
                <a:path w="12749821" h="2254208">
                  <a:moveTo>
                    <a:pt x="12625360" y="2254208"/>
                  </a:moveTo>
                  <a:lnTo>
                    <a:pt x="124460" y="2254208"/>
                  </a:lnTo>
                  <a:cubicBezTo>
                    <a:pt x="55880" y="2254208"/>
                    <a:pt x="0" y="2198328"/>
                    <a:pt x="0" y="2129748"/>
                  </a:cubicBezTo>
                  <a:lnTo>
                    <a:pt x="0" y="124460"/>
                  </a:lnTo>
                  <a:cubicBezTo>
                    <a:pt x="0" y="55880"/>
                    <a:pt x="55880" y="0"/>
                    <a:pt x="124460" y="0"/>
                  </a:cubicBezTo>
                  <a:lnTo>
                    <a:pt x="12625360" y="0"/>
                  </a:lnTo>
                  <a:cubicBezTo>
                    <a:pt x="12693941" y="0"/>
                    <a:pt x="12749821" y="55880"/>
                    <a:pt x="12749821" y="124460"/>
                  </a:cubicBezTo>
                  <a:lnTo>
                    <a:pt x="12749821" y="2129748"/>
                  </a:lnTo>
                  <a:cubicBezTo>
                    <a:pt x="12749821" y="2198328"/>
                    <a:pt x="12693941" y="2254208"/>
                    <a:pt x="12625360" y="2254208"/>
                  </a:cubicBezTo>
                  <a:close/>
                </a:path>
              </a:pathLst>
            </a:custGeom>
            <a:solidFill>
              <a:srgbClr val="DEF4D1"/>
            </a:solidFill>
          </p:spPr>
          <p:txBody>
            <a:bodyPr/>
            <a:lstStyle/>
            <a:p>
              <a:endParaRPr lang="en-CA"/>
            </a:p>
          </p:txBody>
        </p:sp>
      </p:grpSp>
      <p:sp>
        <p:nvSpPr>
          <p:cNvPr id="13" name="TextBox 13"/>
          <p:cNvSpPr txBox="1"/>
          <p:nvPr/>
        </p:nvSpPr>
        <p:spPr>
          <a:xfrm>
            <a:off x="6034140" y="4546322"/>
            <a:ext cx="10524922" cy="1882774"/>
          </a:xfrm>
          <a:prstGeom prst="rect">
            <a:avLst/>
          </a:prstGeom>
        </p:spPr>
        <p:txBody>
          <a:bodyPr lIns="0" tIns="0" rIns="0" bIns="0" rtlCol="0" anchor="t">
            <a:spAutoFit/>
          </a:bodyPr>
          <a:lstStyle/>
          <a:p>
            <a:pPr algn="ctr">
              <a:lnSpc>
                <a:spcPts val="6999"/>
              </a:lnSpc>
              <a:spcBef>
                <a:spcPct val="0"/>
              </a:spcBef>
            </a:pPr>
            <a:r>
              <a:rPr lang="en-US" sz="6999" spc="174">
                <a:solidFill>
                  <a:srgbClr val="0D3700"/>
                </a:solidFill>
                <a:latin typeface="Childos Arabic"/>
                <a:ea typeface="Childos Arabic"/>
                <a:cs typeface="Childos Arabic"/>
                <a:sym typeface="Childos Arabic"/>
              </a:rPr>
              <a:t>Internal and External Sexual Parts</a:t>
            </a:r>
          </a:p>
        </p:txBody>
      </p:sp>
      <p:sp>
        <p:nvSpPr>
          <p:cNvPr id="14" name="Freeform 14"/>
          <p:cNvSpPr/>
          <p:nvPr/>
        </p:nvSpPr>
        <p:spPr>
          <a:xfrm>
            <a:off x="14272185"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16"/>
            <a:stretch>
              <a:fillRect/>
            </a:stretch>
          </a:blipFill>
        </p:spPr>
        <p:txBody>
          <a:bodyPr/>
          <a:lstStyle/>
          <a:p>
            <a:endParaRPr lang="en-CA"/>
          </a:p>
        </p:txBody>
      </p:sp>
      <p:sp>
        <p:nvSpPr>
          <p:cNvPr id="15" name="TextBox 15"/>
          <p:cNvSpPr txBox="1"/>
          <p:nvPr/>
        </p:nvSpPr>
        <p:spPr>
          <a:xfrm>
            <a:off x="5059661" y="1614129"/>
            <a:ext cx="12473880" cy="1217926"/>
          </a:xfrm>
          <a:prstGeom prst="rect">
            <a:avLst/>
          </a:prstGeom>
        </p:spPr>
        <p:txBody>
          <a:bodyPr lIns="0" tIns="0" rIns="0" bIns="0" rtlCol="0" anchor="t">
            <a:spAutoFit/>
          </a:bodyPr>
          <a:lstStyle/>
          <a:p>
            <a:pPr algn="ctr">
              <a:lnSpc>
                <a:spcPts val="9520"/>
              </a:lnSpc>
            </a:pPr>
            <a:r>
              <a:rPr lang="en-US" sz="6800" dirty="0">
                <a:solidFill>
                  <a:srgbClr val="1E4712"/>
                </a:solidFill>
                <a:latin typeface="Childos Arabic"/>
                <a:ea typeface="Childos Arabic"/>
                <a:cs typeface="Childos Arabic"/>
                <a:sym typeface="Childos Arabic"/>
              </a:rPr>
              <a:t>Content CCQ </a:t>
            </a:r>
            <a:r>
              <a:rPr lang="en-US" sz="6800" dirty="0" err="1">
                <a:solidFill>
                  <a:srgbClr val="1E4712"/>
                </a:solidFill>
                <a:latin typeface="Childos Arabic"/>
                <a:ea typeface="Childos Arabic"/>
                <a:cs typeface="Childos Arabic"/>
                <a:sym typeface="Childos Arabic"/>
              </a:rPr>
              <a:t>Programme</a:t>
            </a:r>
            <a:r>
              <a:rPr lang="en-US" sz="6800" dirty="0">
                <a:solidFill>
                  <a:srgbClr val="1E4712"/>
                </a:solidFill>
                <a:latin typeface="Childos Arabic"/>
                <a:ea typeface="Childos Arabic"/>
                <a:cs typeface="Childos Arabic"/>
                <a:sym typeface="Childos Arabic"/>
              </a:rPr>
              <a:t> Goals: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E4712"/>
        </a:solidFill>
        <a:effectLst/>
      </p:bgPr>
    </p:bg>
    <p:spTree>
      <p:nvGrpSpPr>
        <p:cNvPr id="1" name=""/>
        <p:cNvGrpSpPr/>
        <p:nvPr/>
      </p:nvGrpSpPr>
      <p:grpSpPr>
        <a:xfrm>
          <a:off x="0" y="0"/>
          <a:ext cx="0" cy="0"/>
          <a:chOff x="0" y="0"/>
          <a:chExt cx="0" cy="0"/>
        </a:xfrm>
      </p:grpSpPr>
      <p:sp>
        <p:nvSpPr>
          <p:cNvPr id="2" name="Freeform 2"/>
          <p:cNvSpPr/>
          <p:nvPr/>
        </p:nvSpPr>
        <p:spPr>
          <a:xfrm>
            <a:off x="-439857" y="7614252"/>
            <a:ext cx="2937114" cy="2926433"/>
          </a:xfrm>
          <a:custGeom>
            <a:avLst/>
            <a:gdLst/>
            <a:ahLst/>
            <a:cxnLst/>
            <a:rect l="l" t="t" r="r" b="b"/>
            <a:pathLst>
              <a:path w="2937114" h="2926433">
                <a:moveTo>
                  <a:pt x="0" y="0"/>
                </a:moveTo>
                <a:lnTo>
                  <a:pt x="2937114" y="0"/>
                </a:lnTo>
                <a:lnTo>
                  <a:pt x="2937114" y="2926433"/>
                </a:lnTo>
                <a:lnTo>
                  <a:pt x="0" y="29264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9215944">
            <a:off x="-286057" y="-1893895"/>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1235572">
            <a:off x="12930958" y="85899"/>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5309818" y="-829908"/>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6" name="Freeform 6"/>
          <p:cNvSpPr/>
          <p:nvPr/>
        </p:nvSpPr>
        <p:spPr>
          <a:xfrm>
            <a:off x="3182102" y="2662481"/>
            <a:ext cx="11025184" cy="6036288"/>
          </a:xfrm>
          <a:custGeom>
            <a:avLst/>
            <a:gdLst/>
            <a:ahLst/>
            <a:cxnLst/>
            <a:rect l="l" t="t" r="r" b="b"/>
            <a:pathLst>
              <a:path w="11025184" h="6036288">
                <a:moveTo>
                  <a:pt x="0" y="0"/>
                </a:moveTo>
                <a:lnTo>
                  <a:pt x="11025184" y="0"/>
                </a:lnTo>
                <a:lnTo>
                  <a:pt x="11025184" y="6036288"/>
                </a:lnTo>
                <a:lnTo>
                  <a:pt x="0" y="603628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7" name="Freeform 7"/>
          <p:cNvSpPr/>
          <p:nvPr/>
        </p:nvSpPr>
        <p:spPr>
          <a:xfrm>
            <a:off x="936682" y="6011312"/>
            <a:ext cx="3121149" cy="4529373"/>
          </a:xfrm>
          <a:custGeom>
            <a:avLst/>
            <a:gdLst/>
            <a:ahLst/>
            <a:cxnLst/>
            <a:rect l="l" t="t" r="r" b="b"/>
            <a:pathLst>
              <a:path w="3121149" h="4529373">
                <a:moveTo>
                  <a:pt x="0" y="0"/>
                </a:moveTo>
                <a:lnTo>
                  <a:pt x="3121150" y="0"/>
                </a:lnTo>
                <a:lnTo>
                  <a:pt x="3121150" y="4529373"/>
                </a:lnTo>
                <a:lnTo>
                  <a:pt x="0" y="452937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8" name="TextBox 8"/>
          <p:cNvSpPr txBox="1"/>
          <p:nvPr/>
        </p:nvSpPr>
        <p:spPr>
          <a:xfrm>
            <a:off x="2995811" y="3976852"/>
            <a:ext cx="11211475" cy="5100616"/>
          </a:xfrm>
          <a:prstGeom prst="rect">
            <a:avLst/>
          </a:prstGeom>
        </p:spPr>
        <p:txBody>
          <a:bodyPr lIns="0" tIns="0" rIns="0" bIns="0" rtlCol="0" anchor="t">
            <a:spAutoFit/>
          </a:bodyPr>
          <a:lstStyle/>
          <a:p>
            <a:pPr algn="ctr">
              <a:lnSpc>
                <a:spcPts val="6571"/>
              </a:lnSpc>
            </a:pPr>
            <a:r>
              <a:rPr lang="en-US" sz="6571" spc="32">
                <a:solidFill>
                  <a:srgbClr val="0D3700"/>
                </a:solidFill>
                <a:latin typeface="Childos Arabic"/>
                <a:ea typeface="Childos Arabic"/>
                <a:cs typeface="Childos Arabic"/>
                <a:sym typeface="Childos Arabic"/>
              </a:rPr>
              <a:t>1. Take turns speaking.</a:t>
            </a:r>
          </a:p>
          <a:p>
            <a:pPr algn="ctr">
              <a:lnSpc>
                <a:spcPts val="6571"/>
              </a:lnSpc>
            </a:pPr>
            <a:r>
              <a:rPr lang="en-US" sz="6571" spc="32">
                <a:solidFill>
                  <a:srgbClr val="0D3700"/>
                </a:solidFill>
                <a:latin typeface="Childos Arabic"/>
                <a:ea typeface="Childos Arabic"/>
                <a:cs typeface="Childos Arabic"/>
                <a:sym typeface="Childos Arabic"/>
              </a:rPr>
              <a:t>2. Listen when others talk.</a:t>
            </a:r>
          </a:p>
          <a:p>
            <a:pPr algn="ctr">
              <a:lnSpc>
                <a:spcPts val="6571"/>
              </a:lnSpc>
            </a:pPr>
            <a:r>
              <a:rPr lang="en-US" sz="6571" spc="32">
                <a:solidFill>
                  <a:srgbClr val="0D3700"/>
                </a:solidFill>
                <a:latin typeface="Childos Arabic"/>
                <a:ea typeface="Childos Arabic"/>
                <a:cs typeface="Childos Arabic"/>
                <a:sym typeface="Childos Arabic"/>
              </a:rPr>
              <a:t>3. Use the right words when talking about the body.</a:t>
            </a:r>
          </a:p>
          <a:p>
            <a:pPr algn="ctr">
              <a:lnSpc>
                <a:spcPts val="6571"/>
              </a:lnSpc>
            </a:pPr>
            <a:endParaRPr lang="en-US" sz="6571" spc="32">
              <a:solidFill>
                <a:srgbClr val="0D3700"/>
              </a:solidFill>
              <a:latin typeface="Childos Arabic"/>
              <a:ea typeface="Childos Arabic"/>
              <a:cs typeface="Childos Arabic"/>
              <a:sym typeface="Childos Arabic"/>
            </a:endParaRPr>
          </a:p>
          <a:p>
            <a:pPr algn="ctr">
              <a:lnSpc>
                <a:spcPts val="6571"/>
              </a:lnSpc>
            </a:pPr>
            <a:endParaRPr lang="en-US" sz="6571" spc="32">
              <a:solidFill>
                <a:srgbClr val="0D3700"/>
              </a:solidFill>
              <a:latin typeface="Childos Arabic"/>
              <a:ea typeface="Childos Arabic"/>
              <a:cs typeface="Childos Arabic"/>
              <a:sym typeface="Childos Arabic"/>
            </a:endParaRPr>
          </a:p>
        </p:txBody>
      </p:sp>
      <p:sp>
        <p:nvSpPr>
          <p:cNvPr id="9" name="Freeform 9"/>
          <p:cNvSpPr/>
          <p:nvPr/>
        </p:nvSpPr>
        <p:spPr>
          <a:xfrm>
            <a:off x="14272185"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13"/>
            <a:stretch>
              <a:fillRect/>
            </a:stretch>
          </a:blipFill>
        </p:spPr>
        <p:txBody>
          <a:bodyPr/>
          <a:lstStyle/>
          <a:p>
            <a:endParaRPr lang="en-CA"/>
          </a:p>
        </p:txBody>
      </p:sp>
      <p:sp>
        <p:nvSpPr>
          <p:cNvPr id="10" name="TextBox 10"/>
          <p:cNvSpPr txBox="1"/>
          <p:nvPr/>
        </p:nvSpPr>
        <p:spPr>
          <a:xfrm>
            <a:off x="3552535" y="1319846"/>
            <a:ext cx="10450592" cy="1076325"/>
          </a:xfrm>
          <a:prstGeom prst="rect">
            <a:avLst/>
          </a:prstGeom>
        </p:spPr>
        <p:txBody>
          <a:bodyPr lIns="0" tIns="0" rIns="0" bIns="0" rtlCol="0" anchor="t">
            <a:spAutoFit/>
          </a:bodyPr>
          <a:lstStyle/>
          <a:p>
            <a:pPr algn="ctr">
              <a:lnSpc>
                <a:spcPts val="7500"/>
              </a:lnSpc>
            </a:pPr>
            <a:r>
              <a:rPr lang="en-US" sz="7500" dirty="0">
                <a:solidFill>
                  <a:srgbClr val="ABDFAB"/>
                </a:solidFill>
                <a:latin typeface="Childos Arabic"/>
                <a:ea typeface="Childos Arabic"/>
                <a:cs typeface="Childos Arabic"/>
                <a:sym typeface="Childos Arabic"/>
              </a:rPr>
              <a:t>The Rules For the Class</a:t>
            </a:r>
          </a:p>
        </p:txBody>
      </p:sp>
      <p:sp>
        <p:nvSpPr>
          <p:cNvPr id="11" name="TextBox 11"/>
          <p:cNvSpPr txBox="1"/>
          <p:nvPr/>
        </p:nvSpPr>
        <p:spPr>
          <a:xfrm>
            <a:off x="4027824" y="9068859"/>
            <a:ext cx="10450592" cy="705487"/>
          </a:xfrm>
          <a:prstGeom prst="rect">
            <a:avLst/>
          </a:prstGeom>
        </p:spPr>
        <p:txBody>
          <a:bodyPr lIns="0" tIns="0" rIns="0" bIns="0" rtlCol="0" anchor="t">
            <a:spAutoFit/>
          </a:bodyPr>
          <a:lstStyle/>
          <a:p>
            <a:pPr algn="ctr">
              <a:lnSpc>
                <a:spcPts val="4900"/>
              </a:lnSpc>
            </a:pPr>
            <a:r>
              <a:rPr lang="en-US" sz="4900">
                <a:solidFill>
                  <a:srgbClr val="ABDFAB"/>
                </a:solidFill>
                <a:latin typeface="Childos Arabic"/>
                <a:ea typeface="Childos Arabic"/>
                <a:cs typeface="Childos Arabic"/>
                <a:sym typeface="Childos Arabic"/>
              </a:rPr>
              <a:t>Any questions about these rules?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ABDFAB"/>
        </a:solidFill>
        <a:effectLst/>
      </p:bgPr>
    </p:bg>
    <p:spTree>
      <p:nvGrpSpPr>
        <p:cNvPr id="1" name=""/>
        <p:cNvGrpSpPr/>
        <p:nvPr/>
      </p:nvGrpSpPr>
      <p:grpSpPr>
        <a:xfrm>
          <a:off x="0" y="0"/>
          <a:ext cx="0" cy="0"/>
          <a:chOff x="0" y="0"/>
          <a:chExt cx="0" cy="0"/>
        </a:xfrm>
      </p:grpSpPr>
      <p:sp>
        <p:nvSpPr>
          <p:cNvPr id="2" name="Freeform 2"/>
          <p:cNvSpPr/>
          <p:nvPr/>
        </p:nvSpPr>
        <p:spPr>
          <a:xfrm>
            <a:off x="-1991337" y="8077632"/>
            <a:ext cx="3982673" cy="3968191"/>
          </a:xfrm>
          <a:custGeom>
            <a:avLst/>
            <a:gdLst/>
            <a:ahLst/>
            <a:cxnLst/>
            <a:rect l="l" t="t" r="r" b="b"/>
            <a:pathLst>
              <a:path w="3982673" h="3968191">
                <a:moveTo>
                  <a:pt x="0" y="0"/>
                </a:moveTo>
                <a:lnTo>
                  <a:pt x="3982674" y="0"/>
                </a:lnTo>
                <a:lnTo>
                  <a:pt x="3982674" y="3968190"/>
                </a:lnTo>
                <a:lnTo>
                  <a:pt x="0" y="396819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5" name="Freeform 5"/>
          <p:cNvSpPr/>
          <p:nvPr/>
        </p:nvSpPr>
        <p:spPr>
          <a:xfrm>
            <a:off x="5223184" y="2327949"/>
            <a:ext cx="7931130" cy="5631102"/>
          </a:xfrm>
          <a:custGeom>
            <a:avLst/>
            <a:gdLst/>
            <a:ahLst/>
            <a:cxnLst/>
            <a:rect l="l" t="t" r="r" b="b"/>
            <a:pathLst>
              <a:path w="7931130" h="5631102">
                <a:moveTo>
                  <a:pt x="0" y="0"/>
                </a:moveTo>
                <a:lnTo>
                  <a:pt x="7931130" y="0"/>
                </a:lnTo>
                <a:lnTo>
                  <a:pt x="7931130" y="5631102"/>
                </a:lnTo>
                <a:lnTo>
                  <a:pt x="0" y="563110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 name="TextBox 6"/>
          <p:cNvSpPr txBox="1"/>
          <p:nvPr/>
        </p:nvSpPr>
        <p:spPr>
          <a:xfrm rot="-3486">
            <a:off x="5748276" y="3228798"/>
            <a:ext cx="6791236" cy="5425819"/>
          </a:xfrm>
          <a:prstGeom prst="rect">
            <a:avLst/>
          </a:prstGeom>
        </p:spPr>
        <p:txBody>
          <a:bodyPr lIns="0" tIns="0" rIns="0" bIns="0" rtlCol="0" anchor="t">
            <a:spAutoFit/>
          </a:bodyPr>
          <a:lstStyle/>
          <a:p>
            <a:pPr algn="ctr">
              <a:lnSpc>
                <a:spcPts val="10695"/>
              </a:lnSpc>
              <a:spcBef>
                <a:spcPct val="0"/>
              </a:spcBef>
            </a:pPr>
            <a:r>
              <a:rPr lang="en-US" sz="7639" spc="38">
                <a:solidFill>
                  <a:srgbClr val="0D3700"/>
                </a:solidFill>
                <a:latin typeface="Childos Arabic"/>
                <a:ea typeface="Childos Arabic"/>
                <a:cs typeface="Childos Arabic"/>
                <a:sym typeface="Childos Arabic"/>
              </a:rPr>
              <a:t>Internal and External Sexual Parts</a:t>
            </a:r>
          </a:p>
          <a:p>
            <a:pPr algn="ctr">
              <a:lnSpc>
                <a:spcPts val="10695"/>
              </a:lnSpc>
              <a:spcBef>
                <a:spcPct val="0"/>
              </a:spcBef>
            </a:pPr>
            <a:endParaRPr lang="en-US" sz="7639" spc="38">
              <a:solidFill>
                <a:srgbClr val="0D3700"/>
              </a:solidFill>
              <a:latin typeface="Childos Arabic"/>
              <a:ea typeface="Childos Arabic"/>
              <a:cs typeface="Childos Arabic"/>
              <a:sym typeface="Childos Arabic"/>
            </a:endParaRPr>
          </a:p>
        </p:txBody>
      </p:sp>
      <p:sp>
        <p:nvSpPr>
          <p:cNvPr id="7" name="Freeform 7"/>
          <p:cNvSpPr/>
          <p:nvPr/>
        </p:nvSpPr>
        <p:spPr>
          <a:xfrm>
            <a:off x="14272185"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9"/>
            <a:stretch>
              <a:fillRect/>
            </a:stretch>
          </a:blipFill>
        </p:spPr>
        <p:txBody>
          <a:bodyPr/>
          <a:lstStyle/>
          <a:p>
            <a:endParaRPr lang="en-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rot="2189164">
            <a:off x="-2599493" y="8482815"/>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a:off x="3695711" y="1714853"/>
            <a:ext cx="11249922" cy="6159332"/>
          </a:xfrm>
          <a:custGeom>
            <a:avLst/>
            <a:gdLst/>
            <a:ahLst/>
            <a:cxnLst/>
            <a:rect l="l" t="t" r="r" b="b"/>
            <a:pathLst>
              <a:path w="11249922" h="6159332">
                <a:moveTo>
                  <a:pt x="0" y="0"/>
                </a:moveTo>
                <a:lnTo>
                  <a:pt x="11249921" y="0"/>
                </a:lnTo>
                <a:lnTo>
                  <a:pt x="11249921" y="6159332"/>
                </a:lnTo>
                <a:lnTo>
                  <a:pt x="0" y="615933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434609" y="8612352"/>
            <a:ext cx="2501474" cy="2492378"/>
          </a:xfrm>
          <a:custGeom>
            <a:avLst/>
            <a:gdLst/>
            <a:ahLst/>
            <a:cxnLst/>
            <a:rect l="l" t="t" r="r" b="b"/>
            <a:pathLst>
              <a:path w="2501474" h="2492378">
                <a:moveTo>
                  <a:pt x="0" y="0"/>
                </a:moveTo>
                <a:lnTo>
                  <a:pt x="2501474" y="0"/>
                </a:lnTo>
                <a:lnTo>
                  <a:pt x="2501474" y="2492378"/>
                </a:lnTo>
                <a:lnTo>
                  <a:pt x="0" y="249237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753246" y="1714853"/>
            <a:ext cx="2501398" cy="2057400"/>
          </a:xfrm>
          <a:custGeom>
            <a:avLst/>
            <a:gdLst/>
            <a:ahLst/>
            <a:cxnLst/>
            <a:rect l="l" t="t" r="r" b="b"/>
            <a:pathLst>
              <a:path w="2501398" h="2057400">
                <a:moveTo>
                  <a:pt x="0" y="0"/>
                </a:moveTo>
                <a:lnTo>
                  <a:pt x="2501398" y="0"/>
                </a:lnTo>
                <a:lnTo>
                  <a:pt x="2501398" y="2057400"/>
                </a:lnTo>
                <a:lnTo>
                  <a:pt x="0" y="2057400"/>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13476567" y="3507398"/>
            <a:ext cx="2938131" cy="1972220"/>
          </a:xfrm>
          <a:custGeom>
            <a:avLst/>
            <a:gdLst/>
            <a:ahLst/>
            <a:cxnLst/>
            <a:rect l="l" t="t" r="r" b="b"/>
            <a:pathLst>
              <a:path w="2938131" h="1972220">
                <a:moveTo>
                  <a:pt x="0" y="0"/>
                </a:moveTo>
                <a:lnTo>
                  <a:pt x="2938131" y="0"/>
                </a:lnTo>
                <a:lnTo>
                  <a:pt x="2938131" y="1972220"/>
                </a:lnTo>
                <a:lnTo>
                  <a:pt x="0" y="1972220"/>
                </a:lnTo>
                <a:lnTo>
                  <a:pt x="0" y="0"/>
                </a:lnTo>
                <a:close/>
              </a:path>
            </a:pathLst>
          </a:custGeom>
          <a:blipFill>
            <a:blip r:embed="rId11"/>
            <a:stretch>
              <a:fillRect/>
            </a:stretch>
          </a:blipFill>
        </p:spPr>
        <p:txBody>
          <a:bodyPr/>
          <a:lstStyle/>
          <a:p>
            <a:endParaRPr lang="en-CA"/>
          </a:p>
        </p:txBody>
      </p:sp>
      <p:sp>
        <p:nvSpPr>
          <p:cNvPr id="7" name="Freeform 7"/>
          <p:cNvSpPr/>
          <p:nvPr/>
        </p:nvSpPr>
        <p:spPr>
          <a:xfrm>
            <a:off x="3003945" y="7125131"/>
            <a:ext cx="2595431" cy="2442949"/>
          </a:xfrm>
          <a:custGeom>
            <a:avLst/>
            <a:gdLst/>
            <a:ahLst/>
            <a:cxnLst/>
            <a:rect l="l" t="t" r="r" b="b"/>
            <a:pathLst>
              <a:path w="2595431" h="2442949">
                <a:moveTo>
                  <a:pt x="0" y="0"/>
                </a:moveTo>
                <a:lnTo>
                  <a:pt x="2595430" y="0"/>
                </a:lnTo>
                <a:lnTo>
                  <a:pt x="2595430" y="2442950"/>
                </a:lnTo>
                <a:lnTo>
                  <a:pt x="0" y="2442950"/>
                </a:lnTo>
                <a:lnTo>
                  <a:pt x="0" y="0"/>
                </a:lnTo>
                <a:close/>
              </a:path>
            </a:pathLst>
          </a:custGeom>
          <a:blipFill>
            <a:blip r:embed="rId12"/>
            <a:stretch>
              <a:fillRect/>
            </a:stretch>
          </a:blipFill>
        </p:spPr>
        <p:txBody>
          <a:bodyPr/>
          <a:lstStyle/>
          <a:p>
            <a:endParaRPr lang="en-CA"/>
          </a:p>
        </p:txBody>
      </p:sp>
      <p:sp>
        <p:nvSpPr>
          <p:cNvPr id="8" name="TextBox 8"/>
          <p:cNvSpPr txBox="1"/>
          <p:nvPr/>
        </p:nvSpPr>
        <p:spPr>
          <a:xfrm>
            <a:off x="5174698" y="2709539"/>
            <a:ext cx="7938605" cy="4246159"/>
          </a:xfrm>
          <a:prstGeom prst="rect">
            <a:avLst/>
          </a:prstGeom>
        </p:spPr>
        <p:txBody>
          <a:bodyPr lIns="0" tIns="0" rIns="0" bIns="0" rtlCol="0" anchor="t">
            <a:spAutoFit/>
          </a:bodyPr>
          <a:lstStyle/>
          <a:p>
            <a:pPr algn="ctr">
              <a:lnSpc>
                <a:spcPts val="8171"/>
              </a:lnSpc>
            </a:pPr>
            <a:r>
              <a:rPr lang="en-US" sz="8171">
                <a:solidFill>
                  <a:srgbClr val="1E4712"/>
                </a:solidFill>
                <a:latin typeface="Childos Arabic"/>
                <a:ea typeface="Childos Arabic"/>
                <a:cs typeface="Childos Arabic"/>
                <a:sym typeface="Childos Arabic"/>
              </a:rPr>
              <a:t>Our private parts are the parts of our body covered by our underwear. </a:t>
            </a:r>
          </a:p>
        </p:txBody>
      </p:sp>
      <p:sp>
        <p:nvSpPr>
          <p:cNvPr id="9" name="Freeform 9"/>
          <p:cNvSpPr/>
          <p:nvPr/>
        </p:nvSpPr>
        <p:spPr>
          <a:xfrm>
            <a:off x="14272185"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13"/>
            <a:stretch>
              <a:fillRect/>
            </a:stretch>
          </a:blipFill>
        </p:spPr>
        <p:txBody>
          <a:bodyPr/>
          <a:lstStyle/>
          <a:p>
            <a:endParaRPr lang="en-C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rot="9215944">
            <a:off x="-442713" y="-2484027"/>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2123734">
            <a:off x="12930958" y="85899"/>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3695711" y="1714853"/>
            <a:ext cx="11249922" cy="6159332"/>
          </a:xfrm>
          <a:custGeom>
            <a:avLst/>
            <a:gdLst/>
            <a:ahLst/>
            <a:cxnLst/>
            <a:rect l="l" t="t" r="r" b="b"/>
            <a:pathLst>
              <a:path w="11249922" h="6159332">
                <a:moveTo>
                  <a:pt x="0" y="0"/>
                </a:moveTo>
                <a:lnTo>
                  <a:pt x="11249921" y="0"/>
                </a:lnTo>
                <a:lnTo>
                  <a:pt x="11249921" y="6159332"/>
                </a:lnTo>
                <a:lnTo>
                  <a:pt x="0" y="615933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2444973" y="5772741"/>
            <a:ext cx="2501474" cy="2492378"/>
          </a:xfrm>
          <a:custGeom>
            <a:avLst/>
            <a:gdLst/>
            <a:ahLst/>
            <a:cxnLst/>
            <a:rect l="l" t="t" r="r" b="b"/>
            <a:pathLst>
              <a:path w="2501474" h="2492378">
                <a:moveTo>
                  <a:pt x="0" y="0"/>
                </a:moveTo>
                <a:lnTo>
                  <a:pt x="2501475" y="0"/>
                </a:lnTo>
                <a:lnTo>
                  <a:pt x="2501475" y="2492378"/>
                </a:lnTo>
                <a:lnTo>
                  <a:pt x="0" y="249237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TextBox 6"/>
          <p:cNvSpPr txBox="1"/>
          <p:nvPr/>
        </p:nvSpPr>
        <p:spPr>
          <a:xfrm>
            <a:off x="5174698" y="2719064"/>
            <a:ext cx="7938605" cy="4315374"/>
          </a:xfrm>
          <a:prstGeom prst="rect">
            <a:avLst/>
          </a:prstGeom>
        </p:spPr>
        <p:txBody>
          <a:bodyPr lIns="0" tIns="0" rIns="0" bIns="0" rtlCol="0" anchor="t">
            <a:spAutoFit/>
          </a:bodyPr>
          <a:lstStyle/>
          <a:p>
            <a:pPr algn="ctr">
              <a:lnSpc>
                <a:spcPts val="8271"/>
              </a:lnSpc>
            </a:pPr>
            <a:r>
              <a:rPr lang="en-US" sz="8271">
                <a:solidFill>
                  <a:srgbClr val="1E4712"/>
                </a:solidFill>
                <a:latin typeface="Childos Arabic"/>
                <a:ea typeface="Childos Arabic"/>
                <a:cs typeface="Childos Arabic"/>
                <a:sym typeface="Childos Arabic"/>
              </a:rPr>
              <a:t>The private parts of our bodies are called our sexual organs</a:t>
            </a:r>
          </a:p>
        </p:txBody>
      </p:sp>
      <p:sp>
        <p:nvSpPr>
          <p:cNvPr id="7" name="Freeform 7"/>
          <p:cNvSpPr/>
          <p:nvPr/>
        </p:nvSpPr>
        <p:spPr>
          <a:xfrm>
            <a:off x="14272185"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11"/>
            <a:stretch>
              <a:fillRect/>
            </a:stretch>
          </a:blipFill>
        </p:spPr>
        <p:txBody>
          <a:bodyPr/>
          <a:lstStyle/>
          <a:p>
            <a:endParaRPr lang="en-C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EF4D1"/>
        </a:solidFill>
        <a:effectLst/>
      </p:bgPr>
    </p:bg>
    <p:spTree>
      <p:nvGrpSpPr>
        <p:cNvPr id="1" name=""/>
        <p:cNvGrpSpPr/>
        <p:nvPr/>
      </p:nvGrpSpPr>
      <p:grpSpPr>
        <a:xfrm>
          <a:off x="0" y="0"/>
          <a:ext cx="0" cy="0"/>
          <a:chOff x="0" y="0"/>
          <a:chExt cx="0" cy="0"/>
        </a:xfrm>
      </p:grpSpPr>
      <p:sp>
        <p:nvSpPr>
          <p:cNvPr id="2" name="Freeform 2"/>
          <p:cNvSpPr/>
          <p:nvPr/>
        </p:nvSpPr>
        <p:spPr>
          <a:xfrm>
            <a:off x="3695711" y="1714853"/>
            <a:ext cx="11249922" cy="6159332"/>
          </a:xfrm>
          <a:custGeom>
            <a:avLst/>
            <a:gdLst/>
            <a:ahLst/>
            <a:cxnLst/>
            <a:rect l="l" t="t" r="r" b="b"/>
            <a:pathLst>
              <a:path w="11249922" h="6159332">
                <a:moveTo>
                  <a:pt x="0" y="0"/>
                </a:moveTo>
                <a:lnTo>
                  <a:pt x="11249921" y="0"/>
                </a:lnTo>
                <a:lnTo>
                  <a:pt x="11249921" y="6159332"/>
                </a:lnTo>
                <a:lnTo>
                  <a:pt x="0" y="61593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4486690" y="3594873"/>
            <a:ext cx="9565791" cy="2456441"/>
          </a:xfrm>
          <a:prstGeom prst="rect">
            <a:avLst/>
          </a:prstGeom>
        </p:spPr>
        <p:txBody>
          <a:bodyPr lIns="0" tIns="0" rIns="0" bIns="0" rtlCol="0" anchor="t">
            <a:spAutoFit/>
          </a:bodyPr>
          <a:lstStyle/>
          <a:p>
            <a:pPr algn="ctr">
              <a:lnSpc>
                <a:spcPts val="6206"/>
              </a:lnSpc>
            </a:pPr>
            <a:r>
              <a:rPr lang="en-US" sz="6206">
                <a:solidFill>
                  <a:srgbClr val="0D3700"/>
                </a:solidFill>
                <a:latin typeface="Childos Arabic"/>
                <a:ea typeface="Childos Arabic"/>
                <a:cs typeface="Childos Arabic"/>
                <a:sym typeface="Childos Arabic"/>
              </a:rPr>
              <a:t>Let's start by looking at the sexual organs of people who have a penis</a:t>
            </a:r>
          </a:p>
        </p:txBody>
      </p:sp>
      <p:sp>
        <p:nvSpPr>
          <p:cNvPr id="4" name="Freeform 4"/>
          <p:cNvSpPr/>
          <p:nvPr/>
        </p:nvSpPr>
        <p:spPr>
          <a:xfrm>
            <a:off x="3235953" y="5909425"/>
            <a:ext cx="2501474" cy="2492378"/>
          </a:xfrm>
          <a:custGeom>
            <a:avLst/>
            <a:gdLst/>
            <a:ahLst/>
            <a:cxnLst/>
            <a:rect l="l" t="t" r="r" b="b"/>
            <a:pathLst>
              <a:path w="2501474" h="2492378">
                <a:moveTo>
                  <a:pt x="0" y="0"/>
                </a:moveTo>
                <a:lnTo>
                  <a:pt x="2501474" y="0"/>
                </a:lnTo>
                <a:lnTo>
                  <a:pt x="2501474" y="2492378"/>
                </a:lnTo>
                <a:lnTo>
                  <a:pt x="0" y="24923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rot="2571963">
            <a:off x="7995211" y="375779"/>
            <a:ext cx="2295850" cy="2304988"/>
          </a:xfrm>
          <a:custGeom>
            <a:avLst/>
            <a:gdLst/>
            <a:ahLst/>
            <a:cxnLst/>
            <a:rect l="l" t="t" r="r" b="b"/>
            <a:pathLst>
              <a:path w="2295850" h="2304988">
                <a:moveTo>
                  <a:pt x="0" y="0"/>
                </a:moveTo>
                <a:lnTo>
                  <a:pt x="2295850" y="0"/>
                </a:lnTo>
                <a:lnTo>
                  <a:pt x="2295850" y="2304988"/>
                </a:lnTo>
                <a:lnTo>
                  <a:pt x="0" y="2304988"/>
                </a:lnTo>
                <a:lnTo>
                  <a:pt x="0" y="0"/>
                </a:lnTo>
                <a:close/>
              </a:path>
            </a:pathLst>
          </a:custGeom>
          <a:blipFill>
            <a:blip r:embed="rId6">
              <a:extLst>
                <a:ext uri="{96DAC541-7B7A-43D3-8B79-37D633B846F1}">
                  <asvg:svgBlip xmlns:asvg="http://schemas.microsoft.com/office/drawing/2016/SVG/main" r:embed="rId7"/>
                </a:ext>
              </a:extLst>
            </a:blip>
            <a:stretch>
              <a:fillRect t="-2382" b="-23300"/>
            </a:stretch>
          </a:blipFill>
        </p:spPr>
        <p:txBody>
          <a:bodyPr/>
          <a:lstStyle/>
          <a:p>
            <a:endParaRPr lang="en-CA"/>
          </a:p>
        </p:txBody>
      </p:sp>
      <p:sp>
        <p:nvSpPr>
          <p:cNvPr id="6" name="Freeform 6"/>
          <p:cNvSpPr/>
          <p:nvPr/>
        </p:nvSpPr>
        <p:spPr>
          <a:xfrm rot="-5400000">
            <a:off x="-6168749" y="3385136"/>
            <a:ext cx="13719654" cy="2818765"/>
          </a:xfrm>
          <a:custGeom>
            <a:avLst/>
            <a:gdLst/>
            <a:ahLst/>
            <a:cxnLst/>
            <a:rect l="l" t="t" r="r" b="b"/>
            <a:pathLst>
              <a:path w="13719654" h="2818765">
                <a:moveTo>
                  <a:pt x="0" y="0"/>
                </a:moveTo>
                <a:lnTo>
                  <a:pt x="13719653" y="0"/>
                </a:lnTo>
                <a:lnTo>
                  <a:pt x="13719653" y="2818765"/>
                </a:lnTo>
                <a:lnTo>
                  <a:pt x="0" y="281876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Freeform 7"/>
          <p:cNvSpPr/>
          <p:nvPr/>
        </p:nvSpPr>
        <p:spPr>
          <a:xfrm rot="-5400000">
            <a:off x="-5189213" y="3006568"/>
            <a:ext cx="13454033" cy="2764192"/>
          </a:xfrm>
          <a:custGeom>
            <a:avLst/>
            <a:gdLst/>
            <a:ahLst/>
            <a:cxnLst/>
            <a:rect l="l" t="t" r="r" b="b"/>
            <a:pathLst>
              <a:path w="13454033" h="2764192">
                <a:moveTo>
                  <a:pt x="0" y="0"/>
                </a:moveTo>
                <a:lnTo>
                  <a:pt x="13454033" y="0"/>
                </a:lnTo>
                <a:lnTo>
                  <a:pt x="13454033" y="2764192"/>
                </a:lnTo>
                <a:lnTo>
                  <a:pt x="0" y="276419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8" name="Freeform 8"/>
          <p:cNvSpPr/>
          <p:nvPr/>
        </p:nvSpPr>
        <p:spPr>
          <a:xfrm rot="-5400000">
            <a:off x="10735078" y="3734117"/>
            <a:ext cx="13719654" cy="2818765"/>
          </a:xfrm>
          <a:custGeom>
            <a:avLst/>
            <a:gdLst/>
            <a:ahLst/>
            <a:cxnLst/>
            <a:rect l="l" t="t" r="r" b="b"/>
            <a:pathLst>
              <a:path w="13719654" h="2818765">
                <a:moveTo>
                  <a:pt x="0" y="0"/>
                </a:moveTo>
                <a:lnTo>
                  <a:pt x="13719654" y="0"/>
                </a:lnTo>
                <a:lnTo>
                  <a:pt x="13719654" y="2818766"/>
                </a:lnTo>
                <a:lnTo>
                  <a:pt x="0" y="281876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9" name="Freeform 9"/>
          <p:cNvSpPr/>
          <p:nvPr/>
        </p:nvSpPr>
        <p:spPr>
          <a:xfrm rot="-5400000">
            <a:off x="10021452" y="3412423"/>
            <a:ext cx="13454033" cy="2764192"/>
          </a:xfrm>
          <a:custGeom>
            <a:avLst/>
            <a:gdLst/>
            <a:ahLst/>
            <a:cxnLst/>
            <a:rect l="l" t="t" r="r" b="b"/>
            <a:pathLst>
              <a:path w="13454033" h="2764192">
                <a:moveTo>
                  <a:pt x="0" y="0"/>
                </a:moveTo>
                <a:lnTo>
                  <a:pt x="13454033" y="0"/>
                </a:lnTo>
                <a:lnTo>
                  <a:pt x="13454033" y="2764192"/>
                </a:lnTo>
                <a:lnTo>
                  <a:pt x="0" y="276419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10" name="Freeform 10"/>
          <p:cNvSpPr/>
          <p:nvPr/>
        </p:nvSpPr>
        <p:spPr>
          <a:xfrm rot="-268372">
            <a:off x="11626776" y="5962366"/>
            <a:ext cx="2992038" cy="2326309"/>
          </a:xfrm>
          <a:custGeom>
            <a:avLst/>
            <a:gdLst/>
            <a:ahLst/>
            <a:cxnLst/>
            <a:rect l="l" t="t" r="r" b="b"/>
            <a:pathLst>
              <a:path w="2992038" h="2326309">
                <a:moveTo>
                  <a:pt x="0" y="0"/>
                </a:moveTo>
                <a:lnTo>
                  <a:pt x="2992037" y="0"/>
                </a:lnTo>
                <a:lnTo>
                  <a:pt x="2992037" y="2326310"/>
                </a:lnTo>
                <a:lnTo>
                  <a:pt x="0" y="232631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CA"/>
          </a:p>
        </p:txBody>
      </p:sp>
      <p:sp>
        <p:nvSpPr>
          <p:cNvPr id="11" name="Freeform 11"/>
          <p:cNvSpPr/>
          <p:nvPr/>
        </p:nvSpPr>
        <p:spPr>
          <a:xfrm>
            <a:off x="14345703" y="8658059"/>
            <a:ext cx="3679639" cy="1200482"/>
          </a:xfrm>
          <a:custGeom>
            <a:avLst/>
            <a:gdLst/>
            <a:ahLst/>
            <a:cxnLst/>
            <a:rect l="l" t="t" r="r" b="b"/>
            <a:pathLst>
              <a:path w="3679639" h="1200482">
                <a:moveTo>
                  <a:pt x="0" y="0"/>
                </a:moveTo>
                <a:lnTo>
                  <a:pt x="3679639" y="0"/>
                </a:lnTo>
                <a:lnTo>
                  <a:pt x="3679639" y="1200482"/>
                </a:lnTo>
                <a:lnTo>
                  <a:pt x="0" y="1200482"/>
                </a:lnTo>
                <a:lnTo>
                  <a:pt x="0" y="0"/>
                </a:lnTo>
                <a:close/>
              </a:path>
            </a:pathLst>
          </a:custGeom>
          <a:blipFill>
            <a:blip r:embed="rId14"/>
            <a:stretch>
              <a:fillRect/>
            </a:stretch>
          </a:blipFill>
        </p:spPr>
        <p:txBody>
          <a:bodyPr/>
          <a:lstStyle/>
          <a:p>
            <a:endParaRPr lang="en-C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ABDFAB"/>
        </a:solidFill>
        <a:effectLst/>
      </p:bgPr>
    </p:bg>
    <p:spTree>
      <p:nvGrpSpPr>
        <p:cNvPr id="1" name=""/>
        <p:cNvGrpSpPr/>
        <p:nvPr/>
      </p:nvGrpSpPr>
      <p:grpSpPr>
        <a:xfrm>
          <a:off x="0" y="0"/>
          <a:ext cx="0" cy="0"/>
          <a:chOff x="0" y="0"/>
          <a:chExt cx="0" cy="0"/>
        </a:xfrm>
      </p:grpSpPr>
      <p:sp>
        <p:nvSpPr>
          <p:cNvPr id="2" name="Freeform 2"/>
          <p:cNvSpPr/>
          <p:nvPr/>
        </p:nvSpPr>
        <p:spPr>
          <a:xfrm rot="-5400000">
            <a:off x="11777638" y="3898702"/>
            <a:ext cx="12117503" cy="2489596"/>
          </a:xfrm>
          <a:custGeom>
            <a:avLst/>
            <a:gdLst/>
            <a:ahLst/>
            <a:cxnLst/>
            <a:rect l="l" t="t" r="r" b="b"/>
            <a:pathLst>
              <a:path w="12117503" h="2489596">
                <a:moveTo>
                  <a:pt x="0" y="0"/>
                </a:moveTo>
                <a:lnTo>
                  <a:pt x="12117503" y="0"/>
                </a:lnTo>
                <a:lnTo>
                  <a:pt x="12117503" y="2489596"/>
                </a:lnTo>
                <a:lnTo>
                  <a:pt x="0" y="24895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5400000">
            <a:off x="10984450" y="3898702"/>
            <a:ext cx="12117503" cy="2489596"/>
          </a:xfrm>
          <a:custGeom>
            <a:avLst/>
            <a:gdLst/>
            <a:ahLst/>
            <a:cxnLst/>
            <a:rect l="l" t="t" r="r" b="b"/>
            <a:pathLst>
              <a:path w="12117503" h="2489596">
                <a:moveTo>
                  <a:pt x="0" y="0"/>
                </a:moveTo>
                <a:lnTo>
                  <a:pt x="12117503" y="0"/>
                </a:lnTo>
                <a:lnTo>
                  <a:pt x="12117503" y="2489596"/>
                </a:lnTo>
                <a:lnTo>
                  <a:pt x="0" y="248959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16798909" y="0"/>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216000" y="7834640"/>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 name="Freeform 6"/>
          <p:cNvSpPr/>
          <p:nvPr/>
        </p:nvSpPr>
        <p:spPr>
          <a:xfrm>
            <a:off x="14861691" y="8839746"/>
            <a:ext cx="2933760" cy="957139"/>
          </a:xfrm>
          <a:custGeom>
            <a:avLst/>
            <a:gdLst/>
            <a:ahLst/>
            <a:cxnLst/>
            <a:rect l="l" t="t" r="r" b="b"/>
            <a:pathLst>
              <a:path w="2933760" h="957139">
                <a:moveTo>
                  <a:pt x="0" y="0"/>
                </a:moveTo>
                <a:lnTo>
                  <a:pt x="2933760" y="0"/>
                </a:lnTo>
                <a:lnTo>
                  <a:pt x="2933760" y="957140"/>
                </a:lnTo>
                <a:lnTo>
                  <a:pt x="0" y="957140"/>
                </a:lnTo>
                <a:lnTo>
                  <a:pt x="0" y="0"/>
                </a:lnTo>
                <a:close/>
              </a:path>
            </a:pathLst>
          </a:custGeom>
          <a:blipFill>
            <a:blip r:embed="rId9"/>
            <a:stretch>
              <a:fillRect/>
            </a:stretch>
          </a:blipFill>
        </p:spPr>
        <p:txBody>
          <a:bodyPr/>
          <a:lstStyle/>
          <a:p>
            <a:endParaRPr lang="en-CA"/>
          </a:p>
        </p:txBody>
      </p:sp>
      <p:sp>
        <p:nvSpPr>
          <p:cNvPr id="7" name="Freeform 7"/>
          <p:cNvSpPr/>
          <p:nvPr/>
        </p:nvSpPr>
        <p:spPr>
          <a:xfrm>
            <a:off x="294455" y="1760955"/>
            <a:ext cx="4935454" cy="8035931"/>
          </a:xfrm>
          <a:custGeom>
            <a:avLst/>
            <a:gdLst/>
            <a:ahLst/>
            <a:cxnLst/>
            <a:rect l="l" t="t" r="r" b="b"/>
            <a:pathLst>
              <a:path w="4935454" h="8035931">
                <a:moveTo>
                  <a:pt x="0" y="0"/>
                </a:moveTo>
                <a:lnTo>
                  <a:pt x="4935454" y="0"/>
                </a:lnTo>
                <a:lnTo>
                  <a:pt x="4935454" y="8035931"/>
                </a:lnTo>
                <a:lnTo>
                  <a:pt x="0" y="8035931"/>
                </a:lnTo>
                <a:lnTo>
                  <a:pt x="0" y="0"/>
                </a:lnTo>
                <a:close/>
              </a:path>
            </a:pathLst>
          </a:custGeom>
          <a:blipFill>
            <a:blip r:embed="rId10"/>
            <a:stretch>
              <a:fillRect/>
            </a:stretch>
          </a:blipFill>
        </p:spPr>
        <p:txBody>
          <a:bodyPr/>
          <a:lstStyle/>
          <a:p>
            <a:endParaRPr lang="en-CA"/>
          </a:p>
        </p:txBody>
      </p:sp>
      <p:sp>
        <p:nvSpPr>
          <p:cNvPr id="8" name="Freeform 8"/>
          <p:cNvSpPr/>
          <p:nvPr/>
        </p:nvSpPr>
        <p:spPr>
          <a:xfrm>
            <a:off x="5060645" y="2318877"/>
            <a:ext cx="11738263" cy="5649246"/>
          </a:xfrm>
          <a:custGeom>
            <a:avLst/>
            <a:gdLst/>
            <a:ahLst/>
            <a:cxnLst/>
            <a:rect l="l" t="t" r="r" b="b"/>
            <a:pathLst>
              <a:path w="11738263" h="5649246">
                <a:moveTo>
                  <a:pt x="0" y="0"/>
                </a:moveTo>
                <a:lnTo>
                  <a:pt x="11738264" y="0"/>
                </a:lnTo>
                <a:lnTo>
                  <a:pt x="11738264" y="5649246"/>
                </a:lnTo>
                <a:lnTo>
                  <a:pt x="0" y="5649246"/>
                </a:lnTo>
                <a:lnTo>
                  <a:pt x="0" y="0"/>
                </a:lnTo>
                <a:close/>
              </a:path>
            </a:pathLst>
          </a:custGeom>
          <a:blipFill>
            <a:blip r:embed="rId11"/>
            <a:stretch>
              <a:fillRect l="-2174" r="-4492"/>
            </a:stretch>
          </a:blipFill>
        </p:spPr>
        <p:txBody>
          <a:bodyPr/>
          <a:lstStyle/>
          <a:p>
            <a:endParaRPr lang="en-CA"/>
          </a:p>
        </p:txBody>
      </p:sp>
      <p:sp>
        <p:nvSpPr>
          <p:cNvPr id="9" name="TextBox 9"/>
          <p:cNvSpPr txBox="1"/>
          <p:nvPr/>
        </p:nvSpPr>
        <p:spPr>
          <a:xfrm>
            <a:off x="3493572" y="526945"/>
            <a:ext cx="11300856" cy="860634"/>
          </a:xfrm>
          <a:prstGeom prst="rect">
            <a:avLst/>
          </a:prstGeom>
        </p:spPr>
        <p:txBody>
          <a:bodyPr lIns="0" tIns="0" rIns="0" bIns="0" rtlCol="0" anchor="t">
            <a:spAutoFit/>
          </a:bodyPr>
          <a:lstStyle/>
          <a:p>
            <a:pPr algn="ctr">
              <a:lnSpc>
                <a:spcPts val="6638"/>
              </a:lnSpc>
            </a:pPr>
            <a:r>
              <a:rPr lang="en-US" sz="4741">
                <a:solidFill>
                  <a:srgbClr val="1E4712"/>
                </a:solidFill>
                <a:latin typeface="Childos Arabic"/>
                <a:ea typeface="Childos Arabic"/>
                <a:cs typeface="Childos Arabic"/>
                <a:sym typeface="Childos Arabic"/>
              </a:rPr>
              <a:t>INTERNAL AND EXTERNAL SEXUAL ORGANS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756</Words>
  <Application>Microsoft Office PowerPoint</Application>
  <PresentationFormat>Custom</PresentationFormat>
  <Paragraphs>93</Paragraphs>
  <Slides>20</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Childos Arabic</vt:lpstr>
      <vt:lpstr>Calibri</vt:lpstr>
      <vt:lpstr>Arial</vt:lpstr>
      <vt:lpstr>Childos Arabic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CCQ Sexuality Education - Elementary 2 - Characteristics of each person - Sexual Parts of the Body</dc:title>
  <dc:creator>Andrea Verreault</dc:creator>
  <cp:lastModifiedBy>Andrea Verreault</cp:lastModifiedBy>
  <cp:revision>2</cp:revision>
  <dcterms:created xsi:type="dcterms:W3CDTF">2006-08-16T00:00:00Z</dcterms:created>
  <dcterms:modified xsi:type="dcterms:W3CDTF">2025-04-01T00:13:48Z</dcterms:modified>
  <dc:identifier>DAGhjCz5WG4</dc:identifier>
</cp:coreProperties>
</file>